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15"/>
  </p:handoutMasterIdLst>
  <p:sldIdLst>
    <p:sldId id="260" r:id="rId2"/>
    <p:sldId id="414" r:id="rId3"/>
    <p:sldId id="415" r:id="rId4"/>
    <p:sldId id="416" r:id="rId5"/>
    <p:sldId id="417" r:id="rId6"/>
    <p:sldId id="418" r:id="rId7"/>
    <p:sldId id="419" r:id="rId8"/>
    <p:sldId id="420" r:id="rId9"/>
    <p:sldId id="421" r:id="rId10"/>
    <p:sldId id="422" r:id="rId11"/>
    <p:sldId id="423" r:id="rId12"/>
    <p:sldId id="424" r:id="rId13"/>
    <p:sldId id="425" r:id="rId14"/>
  </p:sldIdLst>
  <p:sldSz cx="9144000" cy="6858000" type="screen4x3"/>
  <p:notesSz cx="9998075" cy="6865938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5F5F5F"/>
    <a:srgbClr val="E41D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80" d="100"/>
          <a:sy n="80" d="100"/>
        </p:scale>
        <p:origin x="-72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2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7.8519855595669999E-2</c:v>
                </c:pt>
                <c:pt idx="1">
                  <c:v>0.92148014440430004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83805696"/>
        <c:axId val="83807232"/>
      </c:barChart>
      <c:catAx>
        <c:axId val="83805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83807232"/>
        <c:crosses val="autoZero"/>
        <c:auto val="1"/>
        <c:lblAlgn val="ctr"/>
        <c:lblOffset val="100"/>
        <c:noMultiLvlLbl val="0"/>
      </c:catAx>
      <c:valAx>
        <c:axId val="83807232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838056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0.4503610108303</c:v>
                </c:pt>
                <c:pt idx="1">
                  <c:v>0.5496389891697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00084352"/>
        <c:axId val="100098432"/>
      </c:barChart>
      <c:catAx>
        <c:axId val="100084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100098432"/>
        <c:crosses val="autoZero"/>
        <c:auto val="1"/>
        <c:lblAlgn val="ctr"/>
        <c:lblOffset val="100"/>
        <c:noMultiLvlLbl val="0"/>
      </c:catAx>
      <c:valAx>
        <c:axId val="100098432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1000843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Always</c:v>
                </c:pt>
                <c:pt idx="1">
                  <c:v>Never</c:v>
                </c:pt>
                <c:pt idx="2">
                  <c:v>Sometimes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0.4106498194946</c:v>
                </c:pt>
                <c:pt idx="1">
                  <c:v>0.11642599277980001</c:v>
                </c:pt>
                <c:pt idx="2">
                  <c:v>0.47292418772559996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99255808"/>
        <c:axId val="99257344"/>
      </c:barChart>
      <c:catAx>
        <c:axId val="99255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257344"/>
        <c:crosses val="autoZero"/>
        <c:auto val="1"/>
        <c:lblAlgn val="ctr"/>
        <c:lblOffset val="100"/>
        <c:noMultiLvlLbl val="0"/>
      </c:catAx>
      <c:valAx>
        <c:axId val="99257344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2558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My organisation is fully committed to instilling its ethical agenda</c:v>
                </c:pt>
                <c:pt idx="1">
                  <c:v>My organisation is somewhat committed to instilling its ethical agenda</c:v>
                </c:pt>
                <c:pt idx="2">
                  <c:v>My organisation is not committed to instilling its ethical agenda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0.37311557788939997</c:v>
                </c:pt>
                <c:pt idx="1">
                  <c:v>0.1620603015075</c:v>
                </c:pt>
                <c:pt idx="2">
                  <c:v>0.46482412060299999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99385728"/>
        <c:axId val="99387264"/>
      </c:barChart>
      <c:catAx>
        <c:axId val="9938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387264"/>
        <c:crosses val="autoZero"/>
        <c:auto val="1"/>
        <c:lblAlgn val="ctr"/>
        <c:lblOffset val="100"/>
        <c:noMultiLvlLbl val="0"/>
      </c:catAx>
      <c:valAx>
        <c:axId val="99387264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38572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Talking about a colleague behind their back</c:v>
                </c:pt>
                <c:pt idx="1">
                  <c:v>Lying to hide mistakes</c:v>
                </c:pt>
                <c:pt idx="2">
                  <c:v>Misusing the company’s time</c:v>
                </c:pt>
                <c:pt idx="3">
                  <c:v>Stealing from work – petty cash/stationary/food</c:v>
                </c:pt>
                <c:pt idx="4">
                  <c:v>Bullying at work</c:v>
                </c:pt>
                <c:pt idx="5">
                  <c:v>Taking credit for work you did not do</c:v>
                </c:pt>
                <c:pt idx="6">
                  <c:v>Lying on your CV in order to get a promotion</c:v>
                </c:pt>
                <c:pt idx="7">
                  <c:v>Using a position of power to sexually harass someone</c:v>
                </c:pt>
                <c:pt idx="8">
                  <c:v>Other</c:v>
                </c:pt>
                <c:pt idx="9">
                  <c:v>No, I have not encountered any of those unethical situation at work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0.46389891696749996</c:v>
                </c:pt>
                <c:pt idx="1">
                  <c:v>0.2842960288809</c:v>
                </c:pt>
                <c:pt idx="2">
                  <c:v>0.27075812274370004</c:v>
                </c:pt>
                <c:pt idx="3">
                  <c:v>0.2310469314079</c:v>
                </c:pt>
                <c:pt idx="4">
                  <c:v>0.2193140794224</c:v>
                </c:pt>
                <c:pt idx="5">
                  <c:v>0.20126353790609999</c:v>
                </c:pt>
                <c:pt idx="6">
                  <c:v>0.1416967509025</c:v>
                </c:pt>
                <c:pt idx="7">
                  <c:v>6.1371841155229999E-2</c:v>
                </c:pt>
                <c:pt idx="8">
                  <c:v>5.4151624548739999E-3</c:v>
                </c:pt>
                <c:pt idx="9">
                  <c:v>0.3393501805054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83743104"/>
        <c:axId val="83744640"/>
      </c:barChart>
      <c:catAx>
        <c:axId val="83743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anose="020F0502020204030204" pitchFamily="34" charset="0"/>
              </a:defRPr>
            </a:pPr>
            <a:endParaRPr lang="en-US"/>
          </a:p>
        </c:txPr>
        <c:crossAx val="83744640"/>
        <c:crosses val="autoZero"/>
        <c:auto val="1"/>
        <c:lblAlgn val="ctr"/>
        <c:lblOffset val="100"/>
        <c:noMultiLvlLbl val="0"/>
      </c:catAx>
      <c:valAx>
        <c:axId val="83744640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837431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Very important</c:v>
                </c:pt>
                <c:pt idx="1">
                  <c:v>Somewhat important</c:v>
                </c:pt>
                <c:pt idx="2">
                  <c:v>Not at all important</c:v>
                </c:pt>
                <c:pt idx="3">
                  <c:v>Do not know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0.66516245487359993</c:v>
                </c:pt>
                <c:pt idx="1">
                  <c:v>0.25812274368229998</c:v>
                </c:pt>
                <c:pt idx="2">
                  <c:v>4.332129963899E-2</c:v>
                </c:pt>
                <c:pt idx="3">
                  <c:v>3.3393501805049998E-2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97160192"/>
        <c:axId val="97166080"/>
      </c:barChart>
      <c:catAx>
        <c:axId val="97160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7166080"/>
        <c:crosses val="autoZero"/>
        <c:auto val="1"/>
        <c:lblAlgn val="ctr"/>
        <c:lblOffset val="100"/>
        <c:noMultiLvlLbl val="0"/>
      </c:catAx>
      <c:valAx>
        <c:axId val="97166080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716019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Sheet1!$A$2:$A$12</c:f>
              <c:strCache>
                <c:ptCount val="11"/>
                <c:pt idx="0">
                  <c:v>Talking about a colleague behind their back</c:v>
                </c:pt>
                <c:pt idx="1">
                  <c:v>Lying to hide mistakes</c:v>
                </c:pt>
                <c:pt idx="2">
                  <c:v>Misusing the company’s time</c:v>
                </c:pt>
                <c:pt idx="3">
                  <c:v>Taking credit for work you did not do</c:v>
                </c:pt>
                <c:pt idx="4">
                  <c:v>Bullying at work</c:v>
                </c:pt>
                <c:pt idx="5">
                  <c:v>Stealing from work – petty cash/stationary/food</c:v>
                </c:pt>
                <c:pt idx="6">
                  <c:v>Using bias to promote or avoid promoting someone</c:v>
                </c:pt>
                <c:pt idx="7">
                  <c:v>Lying on their CV/internal job application/reviews in order to get a promotion</c:v>
                </c:pt>
                <c:pt idx="8">
                  <c:v>Using a position of power to sexually harass someone</c:v>
                </c:pt>
                <c:pt idx="9">
                  <c:v>Other</c:v>
                </c:pt>
                <c:pt idx="10">
                  <c:v>No, I have not seen any of my colleagues acting unethically in any of those ways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0.53158844765339996</c:v>
                </c:pt>
                <c:pt idx="1">
                  <c:v>0.3736462093863</c:v>
                </c:pt>
                <c:pt idx="2">
                  <c:v>0.35920577617329996</c:v>
                </c:pt>
                <c:pt idx="3">
                  <c:v>0.30054151624549996</c:v>
                </c:pt>
                <c:pt idx="4">
                  <c:v>0.2626353790614</c:v>
                </c:pt>
                <c:pt idx="5">
                  <c:v>0.21660649819489999</c:v>
                </c:pt>
                <c:pt idx="6">
                  <c:v>0.19043321299639998</c:v>
                </c:pt>
                <c:pt idx="7">
                  <c:v>0.14350180505419999</c:v>
                </c:pt>
                <c:pt idx="8">
                  <c:v>7.2202166064980006E-2</c:v>
                </c:pt>
                <c:pt idx="9">
                  <c:v>3.610108303249E-3</c:v>
                </c:pt>
                <c:pt idx="10">
                  <c:v>0.25180505415159998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98695040"/>
        <c:axId val="98696576"/>
      </c:barChart>
      <c:catAx>
        <c:axId val="98695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anose="020F0502020204030204" pitchFamily="34" charset="0"/>
              </a:defRPr>
            </a:pPr>
            <a:endParaRPr lang="en-US"/>
          </a:p>
        </c:txPr>
        <c:crossAx val="98696576"/>
        <c:crosses val="autoZero"/>
        <c:auto val="1"/>
        <c:lblAlgn val="ctr"/>
        <c:lblOffset val="100"/>
        <c:noMultiLvlLbl val="0"/>
      </c:catAx>
      <c:valAx>
        <c:axId val="98696576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869504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Sheet1!$A$2:$A$12</c:f>
              <c:strCache>
                <c:ptCount val="11"/>
                <c:pt idx="0">
                  <c:v>Talking about a colleague behind their back</c:v>
                </c:pt>
                <c:pt idx="1">
                  <c:v>Taking credit for work you did not do</c:v>
                </c:pt>
                <c:pt idx="2">
                  <c:v>Lying to hide mistakes</c:v>
                </c:pt>
                <c:pt idx="3">
                  <c:v>Bullying at work</c:v>
                </c:pt>
                <c:pt idx="4">
                  <c:v>Misusing the company’s time</c:v>
                </c:pt>
                <c:pt idx="5">
                  <c:v>Using bias to promote or avoid promoting someone</c:v>
                </c:pt>
                <c:pt idx="6">
                  <c:v>Lying on your CV internal job application/reviews in order to get a promotion</c:v>
                </c:pt>
                <c:pt idx="7">
                  <c:v>Stealing from work – petty cash/stationary/food</c:v>
                </c:pt>
                <c:pt idx="8">
                  <c:v>Using a position of power to sexually harass someone</c:v>
                </c:pt>
                <c:pt idx="9">
                  <c:v>Other</c:v>
                </c:pt>
                <c:pt idx="10">
                  <c:v>No, I have not witnessed my boss or superior acting unethically in any of those ways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0.26083032490970004</c:v>
                </c:pt>
                <c:pt idx="1">
                  <c:v>0.20758122743680002</c:v>
                </c:pt>
                <c:pt idx="2">
                  <c:v>0.1949458483755</c:v>
                </c:pt>
                <c:pt idx="3">
                  <c:v>0.19043321299639998</c:v>
                </c:pt>
                <c:pt idx="4">
                  <c:v>0.16877256317690001</c:v>
                </c:pt>
                <c:pt idx="5">
                  <c:v>0.14259927797829999</c:v>
                </c:pt>
                <c:pt idx="6">
                  <c:v>7.9422382671479996E-2</c:v>
                </c:pt>
                <c:pt idx="7">
                  <c:v>6.949458483755E-2</c:v>
                </c:pt>
                <c:pt idx="8">
                  <c:v>5.3249097472919997E-2</c:v>
                </c:pt>
                <c:pt idx="9">
                  <c:v>0</c:v>
                </c:pt>
                <c:pt idx="10">
                  <c:v>0.4629963898917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99492608"/>
        <c:axId val="99494144"/>
      </c:barChart>
      <c:catAx>
        <c:axId val="99492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anose="020F0502020204030204" pitchFamily="34" charset="0"/>
              </a:defRPr>
            </a:pPr>
            <a:endParaRPr lang="en-US"/>
          </a:p>
        </c:txPr>
        <c:crossAx val="99494144"/>
        <c:crosses val="autoZero"/>
        <c:auto val="1"/>
        <c:lblAlgn val="ctr"/>
        <c:lblOffset val="100"/>
        <c:noMultiLvlLbl val="0"/>
      </c:catAx>
      <c:valAx>
        <c:axId val="99494144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4926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Sheet1!$A$2:$A$12</c:f>
              <c:strCache>
                <c:ptCount val="11"/>
                <c:pt idx="0">
                  <c:v>Talking about a colleague behind their back</c:v>
                </c:pt>
                <c:pt idx="1">
                  <c:v>Misusing the company’s time</c:v>
                </c:pt>
                <c:pt idx="2">
                  <c:v>Lying to hide mistakes</c:v>
                </c:pt>
                <c:pt idx="3">
                  <c:v>Stealing from work – petty cash/stationary/food</c:v>
                </c:pt>
                <c:pt idx="4">
                  <c:v>Lying on your CV/internal job application/reviews in order to get a promotion</c:v>
                </c:pt>
                <c:pt idx="5">
                  <c:v>Taking credit for work you did not do</c:v>
                </c:pt>
                <c:pt idx="6">
                  <c:v>Bullying at work</c:v>
                </c:pt>
                <c:pt idx="7">
                  <c:v>Using bias to promote or avoid promoting someone</c:v>
                </c:pt>
                <c:pt idx="8">
                  <c:v>Using a position of power to sexually harass someone</c:v>
                </c:pt>
                <c:pt idx="9">
                  <c:v>Other</c:v>
                </c:pt>
                <c:pt idx="10">
                  <c:v>No, I have not acted unethically at work in any of those ways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0.22021660649819999</c:v>
                </c:pt>
                <c:pt idx="1">
                  <c:v>0.1453068592058</c:v>
                </c:pt>
                <c:pt idx="2">
                  <c:v>0.1019855595668</c:v>
                </c:pt>
                <c:pt idx="3">
                  <c:v>8.0324909747290008E-2</c:v>
                </c:pt>
                <c:pt idx="4">
                  <c:v>4.6931407942240003E-2</c:v>
                </c:pt>
                <c:pt idx="5">
                  <c:v>4.5126353790610002E-2</c:v>
                </c:pt>
                <c:pt idx="6">
                  <c:v>2.075812274368E-2</c:v>
                </c:pt>
                <c:pt idx="7">
                  <c:v>1.8953068592060002E-2</c:v>
                </c:pt>
                <c:pt idx="8">
                  <c:v>1.624548736462E-2</c:v>
                </c:pt>
                <c:pt idx="9">
                  <c:v>2.7075812274369999E-3</c:v>
                </c:pt>
                <c:pt idx="10">
                  <c:v>0.60379061371840004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99904896"/>
        <c:axId val="99914880"/>
      </c:barChart>
      <c:catAx>
        <c:axId val="99904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anose="020F0502020204030204" pitchFamily="34" charset="0"/>
              </a:defRPr>
            </a:pPr>
            <a:endParaRPr lang="en-US"/>
          </a:p>
        </c:txPr>
        <c:crossAx val="99914880"/>
        <c:crosses val="autoZero"/>
        <c:auto val="1"/>
        <c:lblAlgn val="ctr"/>
        <c:lblOffset val="100"/>
        <c:noMultiLvlLbl val="0"/>
      </c:catAx>
      <c:valAx>
        <c:axId val="99914880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9048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0.75541516245490004</c:v>
                </c:pt>
                <c:pt idx="1">
                  <c:v>0.24458483754509999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99969280"/>
        <c:axId val="99983360"/>
      </c:barChart>
      <c:catAx>
        <c:axId val="99969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983360"/>
        <c:crosses val="autoZero"/>
        <c:auto val="1"/>
        <c:lblAlgn val="ctr"/>
        <c:lblOffset val="100"/>
        <c:noMultiLvlLbl val="0"/>
      </c:catAx>
      <c:valAx>
        <c:axId val="99983360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96928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0.87184115523469996</c:v>
                </c:pt>
                <c:pt idx="1">
                  <c:v>0.12815884476530001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00062336"/>
        <c:axId val="100063872"/>
      </c:barChart>
      <c:catAx>
        <c:axId val="100062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100063872"/>
        <c:crosses val="autoZero"/>
        <c:auto val="1"/>
        <c:lblAlgn val="ctr"/>
        <c:lblOffset val="100"/>
        <c:noMultiLvlLbl val="0"/>
      </c:catAx>
      <c:valAx>
        <c:axId val="100063872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10006233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885199132717109E-2"/>
          <c:y val="2.6342570706797384E-2"/>
          <c:w val="0.94982977671269353"/>
          <c:h val="0.7917867130131572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919-4455-8253-18CB0E4056F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3919-4455-8253-18CB0E4056F6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3919-4455-8253-18CB0E4056F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919-4455-8253-18CB0E4056F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3919-4455-8253-18CB0E4056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 baseline="0"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0.55054151624550007</c:v>
                </c:pt>
                <c:pt idx="1">
                  <c:v>0.44945848375449998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B-4991-8654-E3EF70B93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99844096"/>
        <c:axId val="99845632"/>
      </c:barChart>
      <c:catAx>
        <c:axId val="99844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845632"/>
        <c:crosses val="autoZero"/>
        <c:auto val="1"/>
        <c:lblAlgn val="ctr"/>
        <c:lblOffset val="100"/>
        <c:noMultiLvlLbl val="0"/>
      </c:catAx>
      <c:valAx>
        <c:axId val="99845632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>
                <a:latin typeface="Calibri" panose="020F0502020204030204" pitchFamily="34" charset="0"/>
              </a:defRPr>
            </a:pPr>
            <a:endParaRPr lang="en-US"/>
          </a:p>
        </c:txPr>
        <c:crossAx val="998440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32499" cy="344489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63262" y="0"/>
            <a:ext cx="4332499" cy="344489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C5C02B6D-BDF9-4B35-88CE-914555303F0D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21450"/>
            <a:ext cx="4332499" cy="34448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63262" y="6521450"/>
            <a:ext cx="4332499" cy="34448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75BF95-0569-420A-8767-C9A26BC19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332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397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90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041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11" y="149230"/>
            <a:ext cx="8059580" cy="608153"/>
          </a:xfrm>
        </p:spPr>
        <p:txBody>
          <a:bodyPr>
            <a:normAutofit/>
          </a:bodyPr>
          <a:lstStyle>
            <a:lvl1pPr>
              <a:defRPr sz="2200" baseline="0">
                <a:solidFill>
                  <a:srgbClr val="96969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49382" y="1265382"/>
            <a:ext cx="8515927" cy="491158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October 2016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33213" y="6577936"/>
            <a:ext cx="90883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aseline="0" dirty="0" smtClean="0">
                <a:solidFill>
                  <a:srgbClr val="969696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September 2017					                      Sample: 1,108 workers from the UK and Ireland</a:t>
            </a:r>
            <a:endParaRPr lang="en-GB" sz="1100" kern="1200" baseline="0" dirty="0">
              <a:solidFill>
                <a:srgbClr val="969696"/>
              </a:solidFill>
              <a:latin typeface="Calibri" panose="020F0502020204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Snip Single Corner Rectangle 10"/>
          <p:cNvSpPr/>
          <p:nvPr userDrawn="1"/>
        </p:nvSpPr>
        <p:spPr>
          <a:xfrm>
            <a:off x="0" y="0"/>
            <a:ext cx="9144000" cy="6858000"/>
          </a:xfrm>
          <a:prstGeom prst="snip1Rect">
            <a:avLst/>
          </a:prstGeom>
          <a:noFill/>
          <a:ln w="19050">
            <a:solidFill>
              <a:srgbClr val="969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200066" y="185738"/>
            <a:ext cx="435935" cy="470044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07" t="32122" r="18488" b="20261"/>
          <a:stretch/>
        </p:blipFill>
        <p:spPr>
          <a:xfrm>
            <a:off x="8194926" y="196431"/>
            <a:ext cx="926668" cy="50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69640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56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91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86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11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06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511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20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7D5DA-B301-4688-B22F-D7DD3111B424}" type="datetimeFigureOut">
              <a:rPr lang="en-GB" smtClean="0"/>
              <a:t>17/10/2017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6CDA0-53BD-44E0-B902-9019BDFF8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85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chart" Target="../charts/char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853" y="1463739"/>
            <a:ext cx="9015515" cy="70299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 smtClean="0">
                <a:solidFill>
                  <a:schemeClr val="tx1"/>
                </a:solidFill>
              </a:rPr>
              <a:t>Survey Results</a:t>
            </a:r>
            <a:endParaRPr lang="en-GB" sz="4000" b="1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5224" y="2849752"/>
            <a:ext cx="8889507" cy="203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The research was carried out online by Research Without Barriers – RWB</a:t>
            </a:r>
            <a:br>
              <a:rPr lang="en-GB" sz="1600" dirty="0" smtClean="0"/>
            </a:br>
            <a:endParaRPr lang="en-GB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All surveys were conducted between 22</a:t>
            </a:r>
            <a:r>
              <a:rPr lang="en-GB" sz="1600" baseline="30000" dirty="0" smtClean="0"/>
              <a:t>nd</a:t>
            </a:r>
            <a:r>
              <a:rPr lang="en-GB" sz="1600" dirty="0" smtClean="0"/>
              <a:t> September 2017 and 27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September 2017</a:t>
            </a:r>
            <a:br>
              <a:rPr lang="en-GB" sz="1600" dirty="0" smtClean="0"/>
            </a:b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The </a:t>
            </a:r>
            <a:r>
              <a:rPr lang="en-GB" sz="1600" dirty="0"/>
              <a:t>sample comprised 1,108 workers from the UK and Ireland</a:t>
            </a:r>
            <a:r>
              <a:rPr lang="en-GB" sz="1600" dirty="0" smtClean="0"/>
              <a:t/>
            </a:r>
            <a:br>
              <a:rPr lang="en-GB" sz="1600" dirty="0" smtClean="0"/>
            </a:br>
            <a:endParaRPr lang="en-GB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smtClean="0"/>
              <a:t>All </a:t>
            </a:r>
            <a:r>
              <a:rPr lang="en-GB" sz="1600" dirty="0"/>
              <a:t>research conducted adheres to the UK Market Research Society (MRS) code of conduct (2014)</a:t>
            </a:r>
            <a:br>
              <a:rPr lang="en-GB" sz="1600" dirty="0"/>
            </a:b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RWB is registered with the Information Commissioner’s Office and complies with the DPA (1998)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144463"/>
            <a:ext cx="2860988" cy="1254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3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Q9. If you’ve witnessed unethical behaviour at work, did you do something about it?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24890331"/>
              </p:ext>
            </p:extLst>
          </p:nvPr>
        </p:nvGraphicFramePr>
        <p:xfrm>
          <a:off x="249382" y="1265382"/>
          <a:ext cx="8515927" cy="4911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35712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Q10. Do you think people in a position of power act more unethically than others?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54503181"/>
              </p:ext>
            </p:extLst>
          </p:nvPr>
        </p:nvGraphicFramePr>
        <p:xfrm>
          <a:off x="249382" y="1265382"/>
          <a:ext cx="8515927" cy="4911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47552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Q11. To what extent do you consciously consider the ethical implications of your behaviour and decision-making?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39145618"/>
              </p:ext>
            </p:extLst>
          </p:nvPr>
        </p:nvGraphicFramePr>
        <p:xfrm>
          <a:off x="249382" y="1265382"/>
          <a:ext cx="8515927" cy="4911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60929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Q12. To what extent do you think your organisation commits time and effort into instilling its ethical agenda in employees?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85611257"/>
              </p:ext>
            </p:extLst>
          </p:nvPr>
        </p:nvGraphicFramePr>
        <p:xfrm>
          <a:off x="249382" y="1265382"/>
          <a:ext cx="8515927" cy="4911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8894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smtClean="0"/>
              <a:t>Q1. Do you consider yourself to be an ethical person at work?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87650570"/>
              </p:ext>
            </p:extLst>
          </p:nvPr>
        </p:nvGraphicFramePr>
        <p:xfrm>
          <a:off x="249382" y="1265382"/>
          <a:ext cx="8515927" cy="4911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2888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Q2. Have you ever encountered any of the following ‘unethical’ situations at work?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25053352"/>
              </p:ext>
            </p:extLst>
          </p:nvPr>
        </p:nvGraphicFramePr>
        <p:xfrm>
          <a:off x="40711" y="1265382"/>
          <a:ext cx="9025467" cy="5310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3864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smtClean="0"/>
              <a:t>Q3. How important is ethics in your workplace?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9473735"/>
              </p:ext>
            </p:extLst>
          </p:nvPr>
        </p:nvGraphicFramePr>
        <p:xfrm>
          <a:off x="249382" y="1265382"/>
          <a:ext cx="8515927" cy="4911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74309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Q4. Have you ever seen one of your colleagues acting unethically in any of the following ways?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78918286"/>
              </p:ext>
            </p:extLst>
          </p:nvPr>
        </p:nvGraphicFramePr>
        <p:xfrm>
          <a:off x="40711" y="1265382"/>
          <a:ext cx="9015739" cy="5320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20668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Q5. Have you ever witnessed your boss or superior acting unethically in any of the following ways?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23522741"/>
              </p:ext>
            </p:extLst>
          </p:nvPr>
        </p:nvGraphicFramePr>
        <p:xfrm>
          <a:off x="40711" y="1265382"/>
          <a:ext cx="9025467" cy="530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96242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Q6. Have you ever acted unethically at work in any of the following ways?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51598869"/>
              </p:ext>
            </p:extLst>
          </p:nvPr>
        </p:nvGraphicFramePr>
        <p:xfrm>
          <a:off x="40712" y="1265382"/>
          <a:ext cx="9035194" cy="54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22365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Q7. Have you ever been put under pressure to act unethically at work?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81514835"/>
              </p:ext>
            </p:extLst>
          </p:nvPr>
        </p:nvGraphicFramePr>
        <p:xfrm>
          <a:off x="249382" y="1265382"/>
          <a:ext cx="8515927" cy="4911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71244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smtClean="0"/>
              <a:t>Q8. Would you be tempted to act unethically to get ahead at work?</a:t>
            </a:r>
            <a:endParaRPr lang="en-GB"/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68692058"/>
              </p:ext>
            </p:extLst>
          </p:nvPr>
        </p:nvGraphicFramePr>
        <p:xfrm>
          <a:off x="249382" y="1265382"/>
          <a:ext cx="8515927" cy="4911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325503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PROJECT54BC1FD8-D0BF-44B5-9231-6827C5467711" val="2016-47-17 03:47:58 +01:00"/>
  <p:tag name="QPROJECT91443375-FEDA-4D51-B31B-2F4EBA81AC06" val="2016-32-21 01:32:12 +00:00"/>
  <p:tag name="QPROJECT162542B9-6820-4350-B112-E3DDDF0EE4B6" val="2016-44-19 12:44:07 +00:00"/>
  <p:tag name="QPROJECT41B5F034-B971-4EFB-A507-5F6322D018CE" val="2017-06-10 12:06:47 +00:00"/>
  <p:tag name="QPROJECT0C2B6EAA-7580-4445-B1E9-CDC267B7A3E0" val="2017-27-17 12:27:38 +00:00"/>
  <p:tag name="QPROJECTF3B0F94A-9053-407F-BA1D-C7EFA4CF1D4A" val="2017-44-20 11:44:44 +01:00"/>
  <p:tag name="QPROJECT71481DD9-431F-4C40-B535-42D1C0A69FCC" val="2017-17-02 10:17:51 +01:00"/>
  <p:tag name="QPROJECTDC62F603-6110-4E04-A77D-FE2384C0C582" val="2017-09-11 07:09:33 +01:00"/>
  <p:tag name="QPROJECTC785BD76-D558-44FD-ABD0-6CB53D331B0F" val="2017-14-15 11:14:46 +01:00"/>
  <p:tag name="QPROJECT912F97E8-EDE1-4AC2-9178-6155A6B8CDA5" val="2017-35-23 09:35:39 +01:00"/>
  <p:tag name="QPROJECT6FAB2861-64E8-42AC-BD08-2304FA3ADCB8" val="2017-13-20 03:13:09 +01:00"/>
  <p:tag name="QPROJECT863AD45E-596A-4DDA-B955-8D6FC6EF4752" val="2017-00-27 04:00:23 +01:00"/>
  <p:tag name="QPROJECTF7846950-4FFA-4091-BB42-5E3D374B224A" val="2017-47-31 06:47:12 +01:00"/>
  <p:tag name="QPROJECT72F54627-5DC5-435D-957A-F4CBB3B35437" val="2017-19-14 01:19:48 +01:00"/>
  <p:tag name="QPROJECT5E761EBA-D50F-4C51-96FE-54720E706B5E" val="2017-32-04 10:32:06 +01:00"/>
  <p:tag name="QPROJECT30DDA081-ABD6-41DA-BFF3-97AF44B1AA96" val="2017-38-27 06:38:58 +01:00"/>
  <p:tag name="QPROJECTBC4B53B0-E5F1-4B44-9E7D-A345CB36EDBC" val="2017-56-28 09:56:57 +01:0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71fd01d6-907e-4298-a5e3-78c470440199"/>
  <p:tag name="ORIGINALTEXT" val="Q4. Have you ever seen one of your colleagues acting unethically in any of the following ways?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71fd01d6-907e-4298-a5e3-78c470440199"/>
  <p:tag name="ANALYSISITEMDATABOUNDS" val="1x1-2x1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5019befe-d896-4e9b-ad01-4d9274a45eb7"/>
  <p:tag name="ORIGINALTEXT" val="Q5. Have you ever witnessed your boss or superior acting unethically in any of the following ways?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5019befe-d896-4e9b-ad01-4d9274a45eb7"/>
  <p:tag name="ANALYSISITEMDATABOUNDS" val="1x1-2x1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eba2339f-da3f-4211-b657-811e7b473dbe"/>
  <p:tag name="ORIGINALTEXT" val="Q6. Have you ever acted unethically at work in any of the following ways?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eba2339f-da3f-4211-b657-811e7b473dbe"/>
  <p:tag name="ANALYSISITEMDATABOUNDS" val="1x1-2x1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def04061-e080-4211-8844-885d6cd164bb"/>
  <p:tag name="ORIGINALTEXT" val="Q7. Have you ever been put under pressure to act unethically at work?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def04061-e080-4211-8844-885d6cd164bb"/>
  <p:tag name="ANALYSISITEMDATABOUNDS" val="1x1-2x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2d6db02d-bfee-4fa8-adfc-b62e50edac10"/>
  <p:tag name="ORIGINALTEXT" val="Q8. Would you be tempted to act unethically to get ahead at work?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2d6db02d-bfee-4fa8-adfc-b62e50edac10"/>
  <p:tag name="ANALYSISITEMDATABOUNDS" val="1x1-2x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f25145f3-c464-4dff-b897-78b988b146d9"/>
  <p:tag name="ORIGINALTEXT" val="Q3. At what age do you think you're at your happiest? by Tota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15fafd5f-c9a1-401b-a2ea-3acd79e07e53"/>
  <p:tag name="ORIGINALTEXT" val="Q9. If you’ve witnessed unethical behaviour at work, did you do something about it?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15fafd5f-c9a1-401b-a2ea-3acd79e07e53"/>
  <p:tag name="ANALYSISITEMDATABOUNDS" val="1x1-2x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1d31fc36-f656-4a61-b595-00dc3a397042"/>
  <p:tag name="ORIGINALTEXT" val="Q10. Do you think people in a position of power act more unethically than others?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1d31fc36-f656-4a61-b595-00dc3a397042"/>
  <p:tag name="ANALYSISITEMDATABOUNDS" val="1x1-2x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22562568-4fc9-4f42-bf52-efac3eb9a6ac"/>
  <p:tag name="ORIGINALTEXT" val="Q11. To what extent do you consciously consider the ethical implications of your behaviour and decision-making?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22562568-4fc9-4f42-bf52-efac3eb9a6ac"/>
  <p:tag name="ANALYSISITEMDATABOUNDS" val="1x1-2x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10657a19-a7ab-4d75-838f-b8975e362394"/>
  <p:tag name="ORIGINALTEXT" val="Q12. To what extent do you think your organisation commits time and effort into instilling its ethical agenda in employees?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10657a19-a7ab-4d75-838f-b8975e362394"/>
  <p:tag name="ANALYSISITEMDATABOUNDS" val="1x1-2x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f25145f3-c464-4dff-b897-78b988b146d9"/>
  <p:tag name="ORIGINALTEXT" val="Q3. At what age do you think you're at your happiest? by Tota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32588b77-c4ce-49d9-bf8d-2966966c9098"/>
  <p:tag name="ORIGINALTEXT" val="Q1. Do you consider yourself to be an ethical person at work?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32588b77-c4ce-49d9-bf8d-2966966c9098"/>
  <p:tag name="ANALYSISITEMDATABOUNDS" val="1x1-2x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1b6f209c-7b8e-4f3c-955f-27a0db93ec2f"/>
  <p:tag name="ORIGINALTEXT" val="Q2. Have you ever encountered any of the following ‘unethical’ situations at work?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1b6f209c-7b8e-4f3c-955f-27a0db93ec2f"/>
  <p:tag name="ANALYSISITEMDATABOUNDS" val="1x1-2x1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TITLE" val="ecfd6de1-5d4a-4803-9c69-113d05c23563"/>
  <p:tag name="ORIGINALTEXT" val="Q3. How important is ethics in your workplace?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ALYSISITEM" val="ecfd6de1-5d4a-4803-9c69-113d05c23563"/>
  <p:tag name="ANALYSISITEMDATABOUNDS" val="1x1-2x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3086</TotalTime>
  <Words>213</Words>
  <Application>Microsoft Office PowerPoint</Application>
  <PresentationFormat>On-screen Show (4:3)</PresentationFormat>
  <Paragraphs>18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Survey Results</vt:lpstr>
      <vt:lpstr>Q1. Do you consider yourself to be an ethical person at work?</vt:lpstr>
      <vt:lpstr>Q2. Have you ever encountered any of the following ‘unethical’ situations at work?</vt:lpstr>
      <vt:lpstr>Q3. How important is ethics in your workplace?</vt:lpstr>
      <vt:lpstr>Q4. Have you ever seen one of your colleagues acting unethically in any of the following ways?</vt:lpstr>
      <vt:lpstr>Q5. Have you ever witnessed your boss or superior acting unethically in any of the following ways?</vt:lpstr>
      <vt:lpstr>Q6. Have you ever acted unethically at work in any of the following ways?</vt:lpstr>
      <vt:lpstr>Q7. Have you ever been put under pressure to act unethically at work?</vt:lpstr>
      <vt:lpstr>Q8. Would you be tempted to act unethically to get ahead at work?</vt:lpstr>
      <vt:lpstr>Q9. If you’ve witnessed unethical behaviour at work, did you do something about it?</vt:lpstr>
      <vt:lpstr>Q10. Do you think people in a position of power act more unethically than others?</vt:lpstr>
      <vt:lpstr>Q11. To what extent do you consciously consider the ethical implications of your behaviour and decision-making?</vt:lpstr>
      <vt:lpstr>Q12. To what extent do you think your organisation commits time and effort into instilling its ethical agenda in employees?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RWB1072</dc:title>
  <dc:creator>Nik</dc:creator>
  <dc:description>\Untitled.Q [RWB1031.Drivers.survey_spss.sav]
C:\Users\Staff\Google Drive\Yolo\Clients\Client Job Bags\RWB1034 Good Broadcast Childrens Holiday Research\7) Production\Survey Data\RWB1034 Good Broadcast Childrens Holiday Research data file v1.Q [RWB1034 Childrens Holidays survey csv export (edited).csv, RWB1034 Good Broadcast Childrens Holiday Research merged file.sav]
C:\Users\Staff\Google Drive\Yolo\Clients\Client Job Bags\RWB1039 Good Broadcast Smyths Toys\7) Production\Survey Data\RWB1039 Good Broadcast Smyths Toys Q project file.Q [RWB1039.Car.seat.survey_spss.sav]
C:\Users\Staff\Google Drive\Yolo\Clients\Client Job Bags\RWB1043 Good Broadcast B&amp;Q Londoners\7) Production\Survey Data\RWB1043 Good Broadcast B&amp;Q Londoners Q project file.Q [RWB1043.Gardens.survey_spss.sav]
C:\Users\Staff\Google Drive\Yolo\Clients\Client Job Bags\RWB1050 Good Broadcast Fathers Day\7) Production\Survey Data\RWB1050 data edited v1.Q [RWB1050 raw data v4.xlsx]
C:\Users\Staff\Google Drive\Yolo\Clients\Client Job Bags\RWB1055 Good Broadcast trustford\7) Production\Survey Data\RWB1055 Good Broadcast trustford research template.Q [RWB1055.Good.Broadcast.trustford.survey_spss.sav]
C:\Users\Staff\Google Drive\Yolo\Clients\Client Job Bags\RWB1059 Good Broadcast Women's bodies\7) Production\Survey Data\RWB1059 Women template.Q [RWB1059.Women_spss.sav]
C:\Users\Staff\Google Drive\Yolo\Clients\Client Job Bags\RWB1072 Good Broadcast ACCA\7) Production\Survey Data\RWB1072 data file.Q [RWB1072 ACCA survey Export.csv]</dc:description>
  <cp:lastModifiedBy>Monique McKenzie</cp:lastModifiedBy>
  <cp:revision>73</cp:revision>
  <dcterms:created xsi:type="dcterms:W3CDTF">2016-10-17T14:47:59Z</dcterms:created>
  <dcterms:modified xsi:type="dcterms:W3CDTF">2017-10-17T14:55:15Z</dcterms:modified>
</cp:coreProperties>
</file>