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61" r:id="rId2"/>
    <p:sldMasterId id="2147483732" r:id="rId3"/>
    <p:sldMasterId id="2147483734" r:id="rId4"/>
    <p:sldMasterId id="2147483782" r:id="rId5"/>
  </p:sldMasterIdLst>
  <p:notesMasterIdLst>
    <p:notesMasterId r:id="rId23"/>
  </p:notesMasterIdLst>
  <p:handoutMasterIdLst>
    <p:handoutMasterId r:id="rId24"/>
  </p:handoutMasterIdLst>
  <p:sldIdLst>
    <p:sldId id="320" r:id="rId6"/>
    <p:sldId id="263" r:id="rId7"/>
    <p:sldId id="295" r:id="rId8"/>
    <p:sldId id="321" r:id="rId9"/>
    <p:sldId id="298" r:id="rId10"/>
    <p:sldId id="322" r:id="rId11"/>
    <p:sldId id="331" r:id="rId12"/>
    <p:sldId id="323" r:id="rId13"/>
    <p:sldId id="324" r:id="rId14"/>
    <p:sldId id="325" r:id="rId15"/>
    <p:sldId id="326" r:id="rId16"/>
    <p:sldId id="332" r:id="rId17"/>
    <p:sldId id="333" r:id="rId18"/>
    <p:sldId id="329" r:id="rId19"/>
    <p:sldId id="330" r:id="rId20"/>
    <p:sldId id="302" r:id="rId21"/>
    <p:sldId id="303" r:id="rId22"/>
  </p:sldIdLst>
  <p:sldSz cx="9144000" cy="5143500" type="screen16x9"/>
  <p:notesSz cx="6669088" cy="9872663"/>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3109">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000"/>
    <a:srgbClr val="BEBEBE"/>
    <a:srgbClr val="888B8D"/>
    <a:srgbClr val="E8927C"/>
    <a:srgbClr val="2CD5C4"/>
    <a:srgbClr val="E87722"/>
    <a:srgbClr val="E60000"/>
    <a:srgbClr val="00A3E0"/>
    <a:srgbClr val="F8BCAE"/>
    <a:srgbClr val="6F2C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77" autoAdjust="0"/>
    <p:restoredTop sz="69143" autoAdjust="0"/>
  </p:normalViewPr>
  <p:slideViewPr>
    <p:cSldViewPr snapToGrid="0" showGuides="1">
      <p:cViewPr varScale="1">
        <p:scale>
          <a:sx n="101" d="100"/>
          <a:sy n="101" d="100"/>
        </p:scale>
        <p:origin x="-1830" y="-90"/>
      </p:cViewPr>
      <p:guideLst>
        <p:guide orient="horz" pos="1620"/>
        <p:guide pos="2880"/>
      </p:guideLst>
    </p:cSldViewPr>
  </p:slideViewPr>
  <p:outlineViewPr>
    <p:cViewPr>
      <p:scale>
        <a:sx n="33" d="100"/>
        <a:sy n="33" d="100"/>
      </p:scale>
      <p:origin x="0" y="10264"/>
    </p:cViewPr>
  </p:outlineViewPr>
  <p:notesTextViewPr>
    <p:cViewPr>
      <p:scale>
        <a:sx n="1" d="1"/>
        <a:sy n="1" d="1"/>
      </p:scale>
      <p:origin x="0" y="0"/>
    </p:cViewPr>
  </p:notesTextViewPr>
  <p:sorterViewPr>
    <p:cViewPr>
      <p:scale>
        <a:sx n="122" d="100"/>
        <a:sy n="122" d="100"/>
      </p:scale>
      <p:origin x="0" y="0"/>
    </p:cViewPr>
  </p:sorterViewPr>
  <p:notesViewPr>
    <p:cSldViewPr snapToGrid="0" showGuides="1">
      <p:cViewPr varScale="1">
        <p:scale>
          <a:sx n="114" d="100"/>
          <a:sy n="114" d="100"/>
        </p:scale>
        <p:origin x="4912" y="168"/>
      </p:cViewPr>
      <p:guideLst>
        <p:guide orient="horz" pos="3109"/>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2453BEEE-7B4D-44C2-92A4-DE7BBA1D422A}" type="datetimeFigureOut">
              <a:rPr lang="en-GB" smtClean="0"/>
              <a:t>09/04/2019</a:t>
            </a:fld>
            <a:endParaRPr lang="en-GB"/>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463F6195-24C0-4E23-B48D-EE4ED56170FA}" type="slidenum">
              <a:rPr lang="en-GB" smtClean="0"/>
              <a:t>‹#›</a:t>
            </a:fld>
            <a:endParaRPr lang="en-GB"/>
          </a:p>
        </p:txBody>
      </p:sp>
    </p:spTree>
    <p:extLst>
      <p:ext uri="{BB962C8B-B14F-4D97-AF65-F5344CB8AC3E}">
        <p14:creationId xmlns:p14="http://schemas.microsoft.com/office/powerpoint/2010/main" val="2587421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atin typeface="Arial" panose="020B0604020202020204" pitchFamily="34" charset="0"/>
              </a:defRPr>
            </a:lvl1pPr>
          </a:lstStyle>
          <a:p>
            <a:fld id="{009FE923-1DF5-4102-BAE5-2EA887801C03}" type="datetimeFigureOut">
              <a:rPr lang="en-GB" smtClean="0"/>
              <a:pPr/>
              <a:t>09/04/2019</a:t>
            </a:fld>
            <a:endParaRPr lang="en-GB" dirty="0"/>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atin typeface="Arial" panose="020B0604020202020204" pitchFamily="34" charset="0"/>
              </a:defRPr>
            </a:lvl1pPr>
          </a:lstStyle>
          <a:p>
            <a:fld id="{176CCC25-78B5-4EAE-B720-38C7A2B81161}" type="slidenum">
              <a:rPr lang="en-GB" smtClean="0"/>
              <a:pPr/>
              <a:t>‹#›</a:t>
            </a:fld>
            <a:endParaRPr lang="en-GB" dirty="0"/>
          </a:p>
        </p:txBody>
      </p:sp>
    </p:spTree>
    <p:extLst>
      <p:ext uri="{BB962C8B-B14F-4D97-AF65-F5344CB8AC3E}">
        <p14:creationId xmlns:p14="http://schemas.microsoft.com/office/powerpoint/2010/main" val="120859936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smtClean="0"/>
              <a:t>SLIDE 1</a:t>
            </a:r>
          </a:p>
          <a:p>
            <a:endParaRPr lang="en-GB" dirty="0" smtClean="0"/>
          </a:p>
          <a:p>
            <a:r>
              <a:rPr lang="en-GB" dirty="0" smtClean="0"/>
              <a:t>Holding</a:t>
            </a:r>
            <a:r>
              <a:rPr lang="en-GB" baseline="0" dirty="0" smtClean="0"/>
              <a:t> Slide</a:t>
            </a:r>
          </a:p>
          <a:p>
            <a:endParaRPr lang="en-GB" baseline="0" dirty="0" smtClean="0"/>
          </a:p>
          <a:p>
            <a:r>
              <a:rPr lang="en-GB" b="1" u="sng" baseline="0" dirty="0" smtClean="0"/>
              <a:t>&lt;CLICK&gt;</a:t>
            </a:r>
            <a:endParaRPr lang="en-GB" b="1" u="sng"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1</a:t>
            </a:fld>
            <a:endParaRPr lang="en-GB" dirty="0"/>
          </a:p>
        </p:txBody>
      </p:sp>
    </p:spTree>
    <p:extLst>
      <p:ext uri="{BB962C8B-B14F-4D97-AF65-F5344CB8AC3E}">
        <p14:creationId xmlns:p14="http://schemas.microsoft.com/office/powerpoint/2010/main" val="293889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smtClean="0"/>
              <a:t>SLIDE</a:t>
            </a:r>
            <a:r>
              <a:rPr lang="en-GB" b="1" u="sng" baseline="0" dirty="0" smtClean="0"/>
              <a:t> 10</a:t>
            </a:r>
          </a:p>
          <a:p>
            <a:endParaRPr lang="en-GB" baseline="0" dirty="0" smtClean="0"/>
          </a:p>
          <a:p>
            <a:endParaRPr lang="en-GB" sz="900" kern="1200" dirty="0" smtClean="0">
              <a:solidFill>
                <a:schemeClr val="tx1"/>
              </a:solidFill>
              <a:effectLst/>
              <a:latin typeface="Arial" panose="020B0604020202020204" pitchFamily="34" charset="0"/>
              <a:ea typeface="+mn-ea"/>
              <a:cs typeface="+mn-cs"/>
            </a:endParaRPr>
          </a:p>
          <a:p>
            <a:r>
              <a:rPr lang="en-GB" sz="900" b="1" kern="1200" dirty="0" smtClean="0">
                <a:solidFill>
                  <a:schemeClr val="tx1"/>
                </a:solidFill>
                <a:effectLst/>
                <a:latin typeface="Arial" panose="020B0604020202020204" pitchFamily="34" charset="0"/>
                <a:ea typeface="+mn-ea"/>
                <a:cs typeface="+mn-cs"/>
              </a:rPr>
              <a:t>Are AI and machine learning threats to our profession?</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I’m going to say a firm </a:t>
            </a:r>
            <a:r>
              <a:rPr lang="en-GB" sz="900" b="1" u="sng" kern="1200" dirty="0" smtClean="0">
                <a:solidFill>
                  <a:schemeClr val="tx1"/>
                </a:solidFill>
                <a:effectLst/>
                <a:latin typeface="Arial" panose="020B0604020202020204" pitchFamily="34" charset="0"/>
                <a:ea typeface="+mn-ea"/>
                <a:cs typeface="+mn-cs"/>
              </a:rPr>
              <a:t>NO</a:t>
            </a:r>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But we can’t ignore claims that have said</a:t>
            </a:r>
            <a:r>
              <a:rPr lang="en-GB" sz="900" b="1" u="sng" kern="1200" dirty="0" smtClean="0">
                <a:solidFill>
                  <a:schemeClr val="tx1"/>
                </a:solidFill>
                <a:effectLst/>
                <a:latin typeface="Arial" panose="020B0604020202020204" pitchFamily="34" charset="0"/>
                <a:ea typeface="+mn-ea"/>
                <a:cs typeface="+mn-cs"/>
              </a:rPr>
              <a:t> POSSIBLY, MAYBE and EVEN YES</a:t>
            </a:r>
            <a:r>
              <a:rPr lang="en-GB" sz="900" kern="1200" dirty="0" smtClean="0">
                <a:solidFill>
                  <a:schemeClr val="tx1"/>
                </a:solidFill>
                <a:effectLst/>
                <a:latin typeface="Arial" panose="020B0604020202020204" pitchFamily="34" charset="0"/>
                <a:ea typeface="+mn-ea"/>
                <a:cs typeface="+mn-cs"/>
              </a:rPr>
              <a:t>.</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Academics - and even the Governor of the Bank of England Mark Carney - have said technology is a threat to the professions.</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But ACCA sees tech as a huge opportunity for the profession.</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Technical and ethical skills will always matter for the accountancy profession. But now there are prospects for the profession use their strategic advice and guidance alongside technology to truly leverage the power of digital.</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Accountants have many tools at hand to do this – AI, accounting software, automation and robotics, and big data.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Even sophisticated tech like AI cannot replicate the full understanding and integrated thinking of which people are capable. Tech can’t build client relationships or lead successful teams. Tech doesn’t have emotional intelligence or ethical judgment.</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There isn’t - currently -  the evidence to suggest that human oversight can be done away with completely. But we can’t be complacent and we need to prepare for the future ahead.</a:t>
            </a:r>
          </a:p>
          <a:p>
            <a:r>
              <a:rPr lang="en-GB" sz="900" kern="1200" dirty="0" smtClean="0">
                <a:solidFill>
                  <a:schemeClr val="tx1"/>
                </a:solidFill>
                <a:effectLst/>
                <a:latin typeface="Arial" panose="020B0604020202020204" pitchFamily="34" charset="0"/>
                <a:ea typeface="+mn-ea"/>
                <a:cs typeface="+mn-cs"/>
              </a:rPr>
              <a:t> </a:t>
            </a:r>
          </a:p>
          <a:p>
            <a:r>
              <a:rPr lang="en-GB" b="1" u="sng" baseline="0" dirty="0" smtClean="0"/>
              <a:t>&lt;CLICK&gt;</a:t>
            </a:r>
            <a:endParaRPr lang="en-GB" b="1" u="sng"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10</a:t>
            </a:fld>
            <a:endParaRPr lang="en-GB" dirty="0"/>
          </a:p>
        </p:txBody>
      </p:sp>
    </p:spTree>
    <p:extLst>
      <p:ext uri="{BB962C8B-B14F-4D97-AF65-F5344CB8AC3E}">
        <p14:creationId xmlns:p14="http://schemas.microsoft.com/office/powerpoint/2010/main" val="116284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smtClean="0"/>
              <a:t>SLIDE 11</a:t>
            </a:r>
          </a:p>
          <a:p>
            <a:endParaRPr lang="en-GB" dirty="0" smtClean="0"/>
          </a:p>
          <a:p>
            <a:r>
              <a:rPr lang="en-GB" sz="900" kern="1200" dirty="0" smtClean="0">
                <a:solidFill>
                  <a:schemeClr val="tx1"/>
                </a:solidFill>
                <a:effectLst/>
                <a:latin typeface="Arial" panose="020B0604020202020204" pitchFamily="34" charset="0"/>
                <a:ea typeface="+mn-ea"/>
                <a:cs typeface="+mn-cs"/>
              </a:rPr>
              <a:t>How do we prepare for this future? Through what could be called the preparation equation.</a:t>
            </a:r>
          </a:p>
          <a:p>
            <a:r>
              <a:rPr lang="en-US" sz="900" kern="1200" dirty="0" smtClean="0">
                <a:solidFill>
                  <a:schemeClr val="tx1"/>
                </a:solidFill>
                <a:effectLst/>
                <a:latin typeface="Arial" panose="020B0604020202020204" pitchFamily="34" charset="0"/>
                <a:ea typeface="+mn-ea"/>
                <a:cs typeface="+mn-cs"/>
              </a:rPr>
              <a:t> </a:t>
            </a:r>
            <a:endParaRPr lang="en-GB" sz="900" kern="1200" dirty="0" smtClean="0">
              <a:solidFill>
                <a:schemeClr val="tx1"/>
              </a:solidFill>
              <a:effectLst/>
              <a:latin typeface="Arial" panose="020B0604020202020204" pitchFamily="34" charset="0"/>
              <a:ea typeface="+mn-ea"/>
              <a:cs typeface="+mn-cs"/>
            </a:endParaRPr>
          </a:p>
          <a:p>
            <a:r>
              <a:rPr lang="en-US" sz="900" kern="1200" dirty="0" smtClean="0">
                <a:solidFill>
                  <a:schemeClr val="tx1"/>
                </a:solidFill>
                <a:effectLst/>
                <a:latin typeface="Arial" panose="020B0604020202020204" pitchFamily="34" charset="0"/>
                <a:ea typeface="+mn-ea"/>
                <a:cs typeface="+mn-cs"/>
              </a:rPr>
              <a:t>A significant part </a:t>
            </a:r>
            <a:r>
              <a:rPr lang="en-US" sz="900" kern="1200" dirty="0" smtClean="0">
                <a:solidFill>
                  <a:schemeClr val="tx1"/>
                </a:solidFill>
                <a:effectLst/>
                <a:latin typeface="Arial" panose="020B0604020202020204" pitchFamily="34" charset="0"/>
                <a:ea typeface="+mn-ea"/>
                <a:cs typeface="+mn-cs"/>
              </a:rPr>
              <a:t>of the preparation </a:t>
            </a:r>
            <a:r>
              <a:rPr lang="en-US" sz="900" kern="1200" dirty="0" smtClean="0">
                <a:solidFill>
                  <a:schemeClr val="tx1"/>
                </a:solidFill>
                <a:effectLst/>
                <a:latin typeface="Arial" panose="020B0604020202020204" pitchFamily="34" charset="0"/>
                <a:ea typeface="+mn-ea"/>
                <a:cs typeface="+mn-cs"/>
              </a:rPr>
              <a:t>equation is education, skills and training. </a:t>
            </a:r>
            <a:endParaRPr lang="en-GB" sz="900" kern="1200" dirty="0" smtClean="0">
              <a:solidFill>
                <a:schemeClr val="tx1"/>
              </a:solidFill>
              <a:effectLst/>
              <a:latin typeface="Arial" panose="020B0604020202020204" pitchFamily="34" charset="0"/>
              <a:ea typeface="+mn-ea"/>
              <a:cs typeface="+mn-cs"/>
            </a:endParaRPr>
          </a:p>
          <a:p>
            <a:r>
              <a:rPr lang="en-US" sz="900" kern="1200" dirty="0" smtClean="0">
                <a:solidFill>
                  <a:schemeClr val="tx1"/>
                </a:solidFill>
                <a:effectLst/>
                <a:latin typeface="Arial" panose="020B0604020202020204" pitchFamily="34" charset="0"/>
                <a:ea typeface="+mn-ea"/>
                <a:cs typeface="+mn-cs"/>
              </a:rPr>
              <a:t> </a:t>
            </a:r>
            <a:endParaRPr lang="en-GB" sz="900" kern="1200" dirty="0" smtClean="0">
              <a:solidFill>
                <a:schemeClr val="tx1"/>
              </a:solidFill>
              <a:effectLst/>
              <a:latin typeface="Arial" panose="020B0604020202020204" pitchFamily="34" charset="0"/>
              <a:ea typeface="+mn-ea"/>
              <a:cs typeface="+mn-cs"/>
            </a:endParaRPr>
          </a:p>
          <a:p>
            <a:r>
              <a:rPr lang="en-US" sz="900" kern="1200" dirty="0" smtClean="0">
                <a:solidFill>
                  <a:schemeClr val="tx1"/>
                </a:solidFill>
                <a:effectLst/>
                <a:latin typeface="Arial" panose="020B0604020202020204" pitchFamily="34" charset="0"/>
                <a:ea typeface="+mn-ea"/>
                <a:cs typeface="+mn-cs"/>
              </a:rPr>
              <a:t>We need to develop and nurture new skills in a machine learning environment. And professional accountants need an appreciation of how machine learning can affect their people and their organisations. </a:t>
            </a:r>
            <a:endParaRPr lang="en-GB" sz="900" kern="1200" dirty="0" smtClean="0">
              <a:solidFill>
                <a:schemeClr val="tx1"/>
              </a:solidFill>
              <a:effectLst/>
              <a:latin typeface="Arial" panose="020B0604020202020204" pitchFamily="34" charset="0"/>
              <a:ea typeface="+mn-ea"/>
              <a:cs typeface="+mn-cs"/>
            </a:endParaRPr>
          </a:p>
          <a:p>
            <a:r>
              <a:rPr lang="en-US" sz="900" kern="1200" dirty="0" smtClean="0">
                <a:solidFill>
                  <a:schemeClr val="tx1"/>
                </a:solidFill>
                <a:effectLst/>
                <a:latin typeface="Arial" panose="020B0604020202020204" pitchFamily="34" charset="0"/>
                <a:ea typeface="+mn-ea"/>
                <a:cs typeface="+mn-cs"/>
              </a:rPr>
              <a:t> </a:t>
            </a:r>
            <a:endParaRPr lang="en-GB" sz="900" kern="1200" dirty="0" smtClean="0">
              <a:solidFill>
                <a:schemeClr val="tx1"/>
              </a:solidFill>
              <a:effectLst/>
              <a:latin typeface="Arial" panose="020B0604020202020204" pitchFamily="34" charset="0"/>
              <a:ea typeface="+mn-ea"/>
              <a:cs typeface="+mn-cs"/>
            </a:endParaRPr>
          </a:p>
          <a:p>
            <a:r>
              <a:rPr lang="en-US" sz="900" kern="1200" dirty="0" smtClean="0">
                <a:solidFill>
                  <a:schemeClr val="tx1"/>
                </a:solidFill>
                <a:effectLst/>
                <a:latin typeface="Arial" panose="020B0604020202020204" pitchFamily="34" charset="0"/>
                <a:ea typeface="+mn-ea"/>
                <a:cs typeface="+mn-cs"/>
              </a:rPr>
              <a:t>A few years ago, ACCA undertook a major research project called </a:t>
            </a:r>
            <a:r>
              <a:rPr lang="en-US" sz="900" i="1" kern="1200" dirty="0" smtClean="0">
                <a:solidFill>
                  <a:schemeClr val="tx1"/>
                </a:solidFill>
                <a:effectLst/>
                <a:latin typeface="Arial" panose="020B0604020202020204" pitchFamily="34" charset="0"/>
                <a:ea typeface="+mn-ea"/>
                <a:cs typeface="+mn-cs"/>
              </a:rPr>
              <a:t>Professional Accountants - the future</a:t>
            </a:r>
            <a:r>
              <a:rPr lang="en-US" sz="900" kern="1200" dirty="0" smtClean="0">
                <a:solidFill>
                  <a:schemeClr val="tx1"/>
                </a:solidFill>
                <a:effectLst/>
                <a:latin typeface="Arial" panose="020B0604020202020204" pitchFamily="34" charset="0"/>
                <a:ea typeface="+mn-ea"/>
                <a:cs typeface="+mn-cs"/>
              </a:rPr>
              <a:t>. This defined the four key drivers of change ahead – increased regulation and stronger governance; continued globalisation; higher expectations of business value and yes - advances in digital technology.  </a:t>
            </a:r>
            <a:endParaRPr lang="en-GB" sz="900" kern="1200" dirty="0" smtClean="0">
              <a:solidFill>
                <a:schemeClr val="tx1"/>
              </a:solidFill>
              <a:effectLst/>
              <a:latin typeface="Arial" panose="020B0604020202020204" pitchFamily="34" charset="0"/>
              <a:ea typeface="+mn-ea"/>
              <a:cs typeface="+mn-cs"/>
            </a:endParaRPr>
          </a:p>
          <a:p>
            <a:r>
              <a:rPr lang="en-US" sz="900" kern="1200" dirty="0" smtClean="0">
                <a:solidFill>
                  <a:schemeClr val="tx1"/>
                </a:solidFill>
                <a:effectLst/>
                <a:latin typeface="Arial" panose="020B0604020202020204" pitchFamily="34" charset="0"/>
                <a:ea typeface="+mn-ea"/>
                <a:cs typeface="+mn-cs"/>
              </a:rPr>
              <a:t> </a:t>
            </a:r>
            <a:endParaRPr lang="en-GB" sz="900" kern="1200" dirty="0" smtClean="0">
              <a:solidFill>
                <a:schemeClr val="tx1"/>
              </a:solidFill>
              <a:effectLst/>
              <a:latin typeface="Arial" panose="020B0604020202020204" pitchFamily="34" charset="0"/>
              <a:ea typeface="+mn-ea"/>
              <a:cs typeface="+mn-cs"/>
            </a:endParaRPr>
          </a:p>
          <a:p>
            <a:r>
              <a:rPr lang="en-US" sz="900" kern="1200" dirty="0" smtClean="0">
                <a:solidFill>
                  <a:schemeClr val="tx1"/>
                </a:solidFill>
                <a:effectLst/>
                <a:latin typeface="Arial" panose="020B0604020202020204" pitchFamily="34" charset="0"/>
                <a:ea typeface="+mn-ea"/>
                <a:cs typeface="+mn-cs"/>
              </a:rPr>
              <a:t>It’s these four things that are creating significant changes over the next decade and beyond for the profession.</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This research helped us evolve </a:t>
            </a:r>
            <a:r>
              <a:rPr lang="en-GB" sz="900" kern="1200" dirty="0" smtClean="0">
                <a:solidFill>
                  <a:schemeClr val="tx1"/>
                </a:solidFill>
                <a:effectLst/>
                <a:latin typeface="Arial" panose="020B0604020202020204" pitchFamily="34" charset="0"/>
                <a:ea typeface="+mn-ea"/>
                <a:cs typeface="+mn-cs"/>
              </a:rPr>
              <a:t>the ACCA Qualification </a:t>
            </a:r>
            <a:r>
              <a:rPr lang="en-GB" sz="900" kern="1200" dirty="0" smtClean="0">
                <a:solidFill>
                  <a:schemeClr val="tx1"/>
                </a:solidFill>
                <a:effectLst/>
                <a:latin typeface="Arial" panose="020B0604020202020204" pitchFamily="34" charset="0"/>
                <a:ea typeface="+mn-ea"/>
                <a:cs typeface="+mn-cs"/>
              </a:rPr>
              <a:t>so that it ensures our trainees are work ready, who can be the strategic leaders who can use technology for its benefits and insights. </a:t>
            </a:r>
          </a:p>
          <a:p>
            <a:r>
              <a:rPr lang="en-GB" sz="900" kern="1200" dirty="0" smtClean="0">
                <a:solidFill>
                  <a:schemeClr val="tx1"/>
                </a:solidFill>
                <a:effectLst/>
                <a:latin typeface="Arial" panose="020B0604020202020204" pitchFamily="34" charset="0"/>
                <a:ea typeface="+mn-ea"/>
                <a:cs typeface="+mn-cs"/>
              </a:rPr>
              <a:t> </a:t>
            </a:r>
          </a:p>
          <a:p>
            <a:endParaRPr lang="en-GB" dirty="0" smtClean="0"/>
          </a:p>
          <a:p>
            <a:r>
              <a:rPr lang="en-GB" b="1" u="sng" dirty="0" smtClean="0"/>
              <a:t>&lt;CLICK&gt;</a:t>
            </a:r>
          </a:p>
          <a:p>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11</a:t>
            </a:fld>
            <a:endParaRPr lang="en-GB" dirty="0"/>
          </a:p>
        </p:txBody>
      </p:sp>
    </p:spTree>
    <p:extLst>
      <p:ext uri="{BB962C8B-B14F-4D97-AF65-F5344CB8AC3E}">
        <p14:creationId xmlns:p14="http://schemas.microsoft.com/office/powerpoint/2010/main" val="2402099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smtClean="0"/>
              <a:t>SLIDE </a:t>
            </a:r>
            <a:r>
              <a:rPr lang="en-GB" b="1" u="sng" dirty="0" smtClean="0"/>
              <a:t>12</a:t>
            </a:r>
            <a:endParaRPr lang="en-GB" b="1" u="sng" dirty="0" smtClean="0"/>
          </a:p>
          <a:p>
            <a:endParaRPr lang="en-GB" sz="900" kern="1200" dirty="0" smtClean="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Arial" panose="020B0604020202020204" pitchFamily="34" charset="0"/>
                <a:ea typeface="+mn-ea"/>
                <a:cs typeface="+mn-cs"/>
              </a:rPr>
              <a:t>So ACCA is preparing students</a:t>
            </a:r>
            <a:r>
              <a:rPr lang="en-GB" sz="900" kern="1200" baseline="0" dirty="0" smtClean="0">
                <a:solidFill>
                  <a:schemeClr val="tx1"/>
                </a:solidFill>
                <a:effectLst/>
                <a:latin typeface="Arial" panose="020B0604020202020204" pitchFamily="34" charset="0"/>
                <a:ea typeface="+mn-ea"/>
                <a:cs typeface="+mn-cs"/>
              </a:rPr>
              <a:t> for the digital age through its gold standard qualification.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baseline="0" dirty="0" smtClean="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Arial" panose="020B0604020202020204" pitchFamily="34" charset="0"/>
                <a:ea typeface="+mn-ea"/>
                <a:cs typeface="+mn-cs"/>
              </a:rPr>
              <a:t>Although digital is</a:t>
            </a:r>
            <a:r>
              <a:rPr lang="en-GB" sz="900" kern="1200" baseline="0" dirty="0" smtClean="0">
                <a:solidFill>
                  <a:schemeClr val="tx1"/>
                </a:solidFill>
                <a:effectLst/>
                <a:latin typeface="Arial" panose="020B0604020202020204" pitchFamily="34" charset="0"/>
                <a:ea typeface="+mn-ea"/>
                <a:cs typeface="+mn-cs"/>
              </a:rPr>
              <a:t> already examined</a:t>
            </a:r>
            <a:r>
              <a:rPr lang="en-GB" sz="900" kern="1200" dirty="0" smtClean="0">
                <a:solidFill>
                  <a:schemeClr val="tx1"/>
                </a:solidFill>
                <a:effectLst/>
                <a:latin typeface="Arial" panose="020B0604020202020204" pitchFamily="34" charset="0"/>
                <a:ea typeface="+mn-ea"/>
                <a:cs typeface="+mn-cs"/>
              </a:rPr>
              <a:t>, the digital </a:t>
            </a:r>
            <a:r>
              <a:rPr lang="en-GB" sz="900" kern="1200" dirty="0" smtClean="0">
                <a:solidFill>
                  <a:schemeClr val="tx1"/>
                </a:solidFill>
                <a:effectLst/>
                <a:latin typeface="Arial" panose="020B0604020202020204" pitchFamily="34" charset="0"/>
                <a:ea typeface="+mn-ea"/>
                <a:cs typeface="+mn-cs"/>
              </a:rPr>
              <a:t>content </a:t>
            </a:r>
            <a:r>
              <a:rPr lang="en-GB" sz="900" kern="1200" dirty="0" smtClean="0">
                <a:solidFill>
                  <a:schemeClr val="tx1"/>
                </a:solidFill>
                <a:effectLst/>
                <a:latin typeface="Arial" panose="020B0604020202020204" pitchFamily="34" charset="0"/>
                <a:ea typeface="+mn-ea"/>
                <a:cs typeface="+mn-cs"/>
              </a:rPr>
              <a:t>is being enhanced across </a:t>
            </a:r>
            <a:r>
              <a:rPr lang="en-GB" sz="900" kern="1200" dirty="0" smtClean="0">
                <a:solidFill>
                  <a:schemeClr val="tx1"/>
                </a:solidFill>
                <a:effectLst/>
                <a:latin typeface="Arial" panose="020B0604020202020204" pitchFamily="34" charset="0"/>
                <a:ea typeface="+mn-ea"/>
                <a:cs typeface="+mn-cs"/>
              </a:rPr>
              <a:t>many of the exams to keep </a:t>
            </a:r>
            <a:r>
              <a:rPr lang="en-GB" sz="900" kern="1200" dirty="0" smtClean="0">
                <a:solidFill>
                  <a:schemeClr val="tx1"/>
                </a:solidFill>
                <a:effectLst/>
                <a:latin typeface="Arial" panose="020B0604020202020204" pitchFamily="34" charset="0"/>
                <a:ea typeface="+mn-ea"/>
                <a:cs typeface="+mn-cs"/>
              </a:rPr>
              <a:t>students </a:t>
            </a:r>
            <a:r>
              <a:rPr lang="en-GB" sz="900" kern="1200" dirty="0" smtClean="0">
                <a:solidFill>
                  <a:schemeClr val="tx1"/>
                </a:solidFill>
                <a:effectLst/>
                <a:latin typeface="Arial" panose="020B0604020202020204" pitchFamily="34" charset="0"/>
                <a:ea typeface="+mn-ea"/>
                <a:cs typeface="+mn-cs"/>
              </a:rPr>
              <a:t>ahead</a:t>
            </a:r>
            <a:r>
              <a:rPr lang="en-GB" sz="900" kern="1200" dirty="0" smtClean="0">
                <a:solidFill>
                  <a:schemeClr val="tx1"/>
                </a:solidFill>
                <a:effectLst/>
                <a:latin typeface="Arial" panose="020B0604020202020204" pitchFamily="34" charset="0"/>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Arial" panose="020B0604020202020204" pitchFamily="34" charset="0"/>
                <a:ea typeface="+mn-ea"/>
                <a:cs typeface="+mn-cs"/>
              </a:rPr>
              <a:t>As you can see from this slide,</a:t>
            </a:r>
            <a:r>
              <a:rPr lang="en-GB" sz="900" kern="1200" baseline="0" dirty="0" smtClean="0">
                <a:solidFill>
                  <a:schemeClr val="tx1"/>
                </a:solidFill>
                <a:effectLst/>
                <a:latin typeface="Arial" panose="020B0604020202020204" pitchFamily="34" charset="0"/>
                <a:ea typeface="+mn-ea"/>
                <a:cs typeface="+mn-cs"/>
              </a:rPr>
              <a:t> there is </a:t>
            </a:r>
            <a:r>
              <a:rPr lang="en-GB" dirty="0" smtClean="0"/>
              <a:t>extensive coverage of digital topics across ACCA’s Strategic Professional exams –</a:t>
            </a:r>
            <a:r>
              <a:rPr lang="en-GB" baseline="0" dirty="0" smtClean="0"/>
              <a:t> this means the qualification </a:t>
            </a:r>
            <a:r>
              <a:rPr lang="en-GB" sz="900" b="0" kern="1200" dirty="0" smtClean="0">
                <a:solidFill>
                  <a:schemeClr val="dk1"/>
                </a:solidFill>
                <a:effectLst/>
                <a:latin typeface="Arial" panose="020B0604020202020204" pitchFamily="34" charset="0"/>
                <a:ea typeface="+mn-ea"/>
                <a:cs typeface="+mn-cs"/>
              </a:rPr>
              <a:t>covers all relevant aspects of technology.</a:t>
            </a:r>
            <a:r>
              <a:rPr lang="en-GB" sz="900" b="0" kern="1200" baseline="0" dirty="0" smtClean="0">
                <a:solidFill>
                  <a:schemeClr val="dk1"/>
                </a:solidFill>
                <a:effectLst/>
                <a:latin typeface="Arial" panose="020B0604020202020204" pitchFamily="34" charset="0"/>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0" kern="1200" baseline="0" dirty="0" smtClean="0">
              <a:solidFill>
                <a:schemeClr val="dk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kern="1200" baseline="0" dirty="0" smtClean="0">
                <a:solidFill>
                  <a:schemeClr val="dk1"/>
                </a:solidFill>
                <a:effectLst/>
                <a:latin typeface="Arial" panose="020B0604020202020204" pitchFamily="34" charset="0"/>
                <a:ea typeface="+mn-ea"/>
                <a:cs typeface="+mn-cs"/>
              </a:rPr>
              <a:t>What this does is give students the knowledge needed to </a:t>
            </a:r>
            <a:r>
              <a:rPr lang="en-GB" sz="900" b="0" kern="1200" dirty="0" smtClean="0">
                <a:solidFill>
                  <a:schemeClr val="dk1"/>
                </a:solidFill>
                <a:effectLst/>
                <a:latin typeface="Arial" panose="020B0604020202020204" pitchFamily="34" charset="0"/>
                <a:ea typeface="+mn-ea"/>
                <a:cs typeface="+mn-cs"/>
              </a:rPr>
              <a:t>understand financial systems,</a:t>
            </a:r>
            <a:r>
              <a:rPr lang="en-GB" sz="900" b="0" kern="1200" baseline="0" dirty="0" smtClean="0">
                <a:solidFill>
                  <a:schemeClr val="dk1"/>
                </a:solidFill>
                <a:effectLst/>
                <a:latin typeface="Arial" panose="020B0604020202020204" pitchFamily="34" charset="0"/>
                <a:ea typeface="+mn-ea"/>
                <a:cs typeface="+mn-cs"/>
              </a:rPr>
              <a:t> </a:t>
            </a:r>
            <a:r>
              <a:rPr lang="en-GB" sz="900" b="0" kern="1200" dirty="0" smtClean="0">
                <a:solidFill>
                  <a:schemeClr val="dk1"/>
                </a:solidFill>
                <a:effectLst/>
                <a:latin typeface="Arial" panose="020B0604020202020204" pitchFamily="34" charset="0"/>
                <a:ea typeface="+mn-ea"/>
                <a:cs typeface="+mn-cs"/>
              </a:rPr>
              <a:t>blockchain</a:t>
            </a:r>
            <a:r>
              <a:rPr lang="en-GB" sz="900" b="0" kern="1200" baseline="0" dirty="0" smtClean="0">
                <a:solidFill>
                  <a:schemeClr val="dk1"/>
                </a:solidFill>
                <a:effectLst/>
                <a:latin typeface="Arial" panose="020B0604020202020204" pitchFamily="34" charset="0"/>
                <a:ea typeface="+mn-ea"/>
                <a:cs typeface="+mn-cs"/>
              </a:rPr>
              <a:t>, data analytics and their impact on finance departments.</a:t>
            </a:r>
            <a:r>
              <a:rPr lang="en-GB" sz="900" b="0" kern="1200" dirty="0" smtClean="0">
                <a:solidFill>
                  <a:schemeClr val="dk1"/>
                </a:solidFill>
                <a:effectLst/>
                <a:latin typeface="Arial" panose="020B0604020202020204" pitchFamily="34" charset="0"/>
                <a:ea typeface="+mn-ea"/>
                <a:cs typeface="+mn-cs"/>
              </a:rPr>
              <a:t> </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 </a:t>
            </a:r>
          </a:p>
          <a:p>
            <a:endParaRPr lang="en-GB" dirty="0" smtClean="0"/>
          </a:p>
          <a:p>
            <a:r>
              <a:rPr lang="en-GB" b="1" u="sng" dirty="0" smtClean="0"/>
              <a:t>&lt;CLICK&gt;</a:t>
            </a:r>
          </a:p>
          <a:p>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12</a:t>
            </a:fld>
            <a:endParaRPr lang="en-GB" dirty="0"/>
          </a:p>
        </p:txBody>
      </p:sp>
    </p:spTree>
    <p:extLst>
      <p:ext uri="{BB962C8B-B14F-4D97-AF65-F5344CB8AC3E}">
        <p14:creationId xmlns:p14="http://schemas.microsoft.com/office/powerpoint/2010/main" val="2402099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u="sng" kern="1200" dirty="0" smtClean="0">
                <a:solidFill>
                  <a:schemeClr val="tx1"/>
                </a:solidFill>
                <a:effectLst/>
                <a:latin typeface="Arial" panose="020B0604020202020204" pitchFamily="34" charset="0"/>
                <a:ea typeface="+mn-ea"/>
                <a:cs typeface="+mn-cs"/>
              </a:rPr>
              <a:t>SLIDE</a:t>
            </a:r>
            <a:r>
              <a:rPr lang="en-GB" sz="900" b="1" u="sng" kern="1200" baseline="0" dirty="0" smtClean="0">
                <a:solidFill>
                  <a:schemeClr val="tx1"/>
                </a:solidFill>
                <a:effectLst/>
                <a:latin typeface="Arial" panose="020B0604020202020204" pitchFamily="34" charset="0"/>
                <a:ea typeface="+mn-ea"/>
                <a:cs typeface="+mn-cs"/>
              </a:rPr>
              <a:t> 13</a:t>
            </a:r>
          </a:p>
          <a:p>
            <a:endParaRPr lang="en-GB" sz="900" kern="1200" baseline="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ACCA will always cover the technologies that keep ACCA students and members like me at the forefront of their profession. </a:t>
            </a:r>
          </a:p>
          <a:p>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Because digital is a vital professional quotient, the ACCA Qualification ensures that students are developed and assessed in digital issues from the very beginning of their journey all the way to membership and beyond.</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It’s not just the digital content of the ACCA Qualification that’s being enhanced, it’s the way ACCA delivers exams too. Computer based exams (CBEs) now</a:t>
            </a:r>
            <a:r>
              <a:rPr lang="en-GB" sz="900" kern="1200" baseline="0" dirty="0" smtClean="0">
                <a:solidFill>
                  <a:schemeClr val="tx1"/>
                </a:solidFill>
                <a:effectLst/>
                <a:latin typeface="Arial" panose="020B0604020202020204" pitchFamily="34" charset="0"/>
                <a:ea typeface="+mn-ea"/>
                <a:cs typeface="+mn-cs"/>
              </a:rPr>
              <a:t> </a:t>
            </a:r>
            <a:r>
              <a:rPr lang="en-GB" sz="900" kern="1200" dirty="0" smtClean="0">
                <a:solidFill>
                  <a:schemeClr val="tx1"/>
                </a:solidFill>
                <a:effectLst/>
                <a:latin typeface="Arial" panose="020B0604020202020204" pitchFamily="34" charset="0"/>
                <a:ea typeface="+mn-ea"/>
                <a:cs typeface="+mn-cs"/>
              </a:rPr>
              <a:t>include Applied Skills variant exams and ACCA is</a:t>
            </a:r>
            <a:r>
              <a:rPr lang="en-GB" sz="900" kern="1200" baseline="0" dirty="0" smtClean="0">
                <a:solidFill>
                  <a:schemeClr val="tx1"/>
                </a:solidFill>
                <a:effectLst/>
                <a:latin typeface="Arial" panose="020B0604020202020204" pitchFamily="34" charset="0"/>
                <a:ea typeface="+mn-ea"/>
                <a:cs typeface="+mn-cs"/>
              </a:rPr>
              <a:t> also </a:t>
            </a:r>
            <a:r>
              <a:rPr lang="en-GB" sz="900" kern="1200" dirty="0" smtClean="0">
                <a:solidFill>
                  <a:schemeClr val="tx1"/>
                </a:solidFill>
                <a:effectLst/>
                <a:latin typeface="Arial" panose="020B0604020202020204" pitchFamily="34" charset="0"/>
                <a:ea typeface="+mn-ea"/>
                <a:cs typeface="+mn-cs"/>
              </a:rPr>
              <a:t>planning the introduction of CBEs for its Strategic Professional exams, starting March 2020.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But what about me?</a:t>
            </a:r>
            <a:r>
              <a:rPr lang="en-GB" sz="900" kern="1200" baseline="0" dirty="0" smtClean="0">
                <a:solidFill>
                  <a:schemeClr val="tx1"/>
                </a:solidFill>
                <a:effectLst/>
                <a:latin typeface="Arial" panose="020B0604020202020204" pitchFamily="34" charset="0"/>
                <a:ea typeface="+mn-ea"/>
                <a:cs typeface="+mn-cs"/>
              </a:rPr>
              <a:t> What do members get? </a:t>
            </a:r>
            <a:r>
              <a:rPr lang="en-GB" sz="900" kern="1200" dirty="0" smtClean="0">
                <a:solidFill>
                  <a:schemeClr val="tx1"/>
                </a:solidFill>
                <a:effectLst/>
                <a:latin typeface="Arial" panose="020B0604020202020204" pitchFamily="34" charset="0"/>
                <a:ea typeface="+mn-ea"/>
                <a:cs typeface="+mn-cs"/>
              </a:rPr>
              <a:t>To enhance the wider professional skills of ACCA members like me, ACCA </a:t>
            </a:r>
            <a:r>
              <a:rPr lang="en-GB" sz="900" kern="1200" baseline="0" dirty="0" smtClean="0">
                <a:solidFill>
                  <a:schemeClr val="tx1"/>
                </a:solidFill>
                <a:effectLst/>
                <a:latin typeface="Arial" panose="020B0604020202020204" pitchFamily="34" charset="0"/>
                <a:ea typeface="+mn-ea"/>
                <a:cs typeface="+mn-cs"/>
              </a:rPr>
              <a:t> is also </a:t>
            </a:r>
            <a:r>
              <a:rPr lang="en-GB" sz="900" kern="1200" dirty="0" smtClean="0">
                <a:solidFill>
                  <a:schemeClr val="tx1"/>
                </a:solidFill>
                <a:effectLst/>
                <a:latin typeface="Arial" panose="020B0604020202020204" pitchFamily="34" charset="0"/>
                <a:ea typeface="+mn-ea"/>
                <a:cs typeface="+mn-cs"/>
              </a:rPr>
              <a:t>introducing a new Data Analytics unit into its Ethics and Professional Skills module.</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Two</a:t>
            </a:r>
            <a:r>
              <a:rPr lang="en-GB" sz="900" kern="1200" baseline="0" dirty="0" smtClean="0">
                <a:solidFill>
                  <a:schemeClr val="tx1"/>
                </a:solidFill>
                <a:effectLst/>
                <a:latin typeface="Arial" panose="020B0604020202020204" pitchFamily="34" charset="0"/>
                <a:ea typeface="+mn-ea"/>
                <a:cs typeface="+mn-cs"/>
              </a:rPr>
              <a:t> </a:t>
            </a:r>
            <a:r>
              <a:rPr lang="en-GB" sz="900" kern="1200" dirty="0" smtClean="0">
                <a:solidFill>
                  <a:schemeClr val="tx1"/>
                </a:solidFill>
                <a:effectLst/>
                <a:latin typeface="Arial" panose="020B0604020202020204" pitchFamily="34" charset="0"/>
                <a:ea typeface="+mn-ea"/>
                <a:cs typeface="+mn-cs"/>
              </a:rPr>
              <a:t>new technical performance objectives have been added to</a:t>
            </a:r>
            <a:r>
              <a:rPr lang="en-GB" sz="900" kern="1200" baseline="0" dirty="0" smtClean="0">
                <a:solidFill>
                  <a:schemeClr val="tx1"/>
                </a:solidFill>
                <a:effectLst/>
                <a:latin typeface="Arial" panose="020B0604020202020204" pitchFamily="34" charset="0"/>
                <a:ea typeface="+mn-ea"/>
                <a:cs typeface="+mn-cs"/>
              </a:rPr>
              <a:t> the </a:t>
            </a:r>
            <a:r>
              <a:rPr lang="en-GB" sz="900" kern="1200" dirty="0" smtClean="0">
                <a:solidFill>
                  <a:schemeClr val="tx1"/>
                </a:solidFill>
                <a:effectLst/>
                <a:latin typeface="Arial" panose="020B0604020202020204" pitchFamily="34" charset="0"/>
                <a:ea typeface="+mn-ea"/>
                <a:cs typeface="+mn-cs"/>
              </a:rPr>
              <a:t>Practical</a:t>
            </a:r>
            <a:r>
              <a:rPr lang="en-GB" sz="900" kern="1200" baseline="0" dirty="0" smtClean="0">
                <a:solidFill>
                  <a:schemeClr val="tx1"/>
                </a:solidFill>
                <a:effectLst/>
                <a:latin typeface="Arial" panose="020B0604020202020204" pitchFamily="34" charset="0"/>
                <a:ea typeface="+mn-ea"/>
                <a:cs typeface="+mn-cs"/>
              </a:rPr>
              <a:t> Experience Requirements (</a:t>
            </a:r>
            <a:r>
              <a:rPr lang="en-GB" sz="900" kern="1200" dirty="0" smtClean="0">
                <a:solidFill>
                  <a:schemeClr val="tx1"/>
                </a:solidFill>
                <a:effectLst/>
                <a:latin typeface="Arial" panose="020B0604020202020204" pitchFamily="34" charset="0"/>
                <a:ea typeface="+mn-ea"/>
                <a:cs typeface="+mn-cs"/>
              </a:rPr>
              <a:t>PER): advisory services and data analytics. And ACCA is</a:t>
            </a:r>
            <a:r>
              <a:rPr lang="en-GB" sz="900" kern="1200" baseline="0" dirty="0" smtClean="0">
                <a:solidFill>
                  <a:schemeClr val="tx1"/>
                </a:solidFill>
                <a:effectLst/>
                <a:latin typeface="Arial" panose="020B0604020202020204" pitchFamily="34" charset="0"/>
                <a:ea typeface="+mn-ea"/>
                <a:cs typeface="+mn-cs"/>
              </a:rPr>
              <a:t> </a:t>
            </a:r>
            <a:r>
              <a:rPr lang="en-GB" sz="900" kern="1200" dirty="0" smtClean="0">
                <a:solidFill>
                  <a:schemeClr val="tx1"/>
                </a:solidFill>
                <a:effectLst/>
                <a:latin typeface="Arial" panose="020B0604020202020204" pitchFamily="34" charset="0"/>
                <a:ea typeface="+mn-ea"/>
                <a:cs typeface="+mn-cs"/>
              </a:rPr>
              <a:t>keeping the emphasis on the use of technologies in achieving PER by updating the wording of the performance objectives.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And for</a:t>
            </a:r>
            <a:r>
              <a:rPr lang="en-GB" sz="900" kern="1200" baseline="0" dirty="0" smtClean="0">
                <a:solidFill>
                  <a:schemeClr val="tx1"/>
                </a:solidFill>
                <a:effectLst/>
                <a:latin typeface="Arial" panose="020B0604020202020204" pitchFamily="34" charset="0"/>
                <a:ea typeface="+mn-ea"/>
                <a:cs typeface="+mn-cs"/>
              </a:rPr>
              <a:t> members like me, ACCA ensures that the CPD I undertake on an annual basis includes a </a:t>
            </a:r>
            <a:r>
              <a:rPr lang="en-GB" sz="900" kern="1200" dirty="0" smtClean="0">
                <a:solidFill>
                  <a:schemeClr val="tx1"/>
                </a:solidFill>
                <a:effectLst/>
                <a:latin typeface="Arial" panose="020B0604020202020204" pitchFamily="34" charset="0"/>
                <a:ea typeface="+mn-ea"/>
                <a:cs typeface="+mn-cs"/>
              </a:rPr>
              <a:t>range of CPD opportunities, professional insights research on digital issues, and other resources such as events and coverage in our publications. </a:t>
            </a:r>
          </a:p>
          <a:p>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And</a:t>
            </a:r>
            <a:r>
              <a:rPr lang="en-GB" sz="900" kern="1200" baseline="0" dirty="0" smtClean="0">
                <a:solidFill>
                  <a:schemeClr val="tx1"/>
                </a:solidFill>
                <a:effectLst/>
                <a:latin typeface="Arial" panose="020B0604020202020204" pitchFamily="34" charset="0"/>
                <a:ea typeface="+mn-ea"/>
                <a:cs typeface="+mn-cs"/>
              </a:rPr>
              <a:t> I’m really proud that ACCA has </a:t>
            </a:r>
            <a:r>
              <a:rPr lang="en-GB" sz="900" kern="1200" dirty="0" smtClean="0">
                <a:solidFill>
                  <a:schemeClr val="tx1"/>
                </a:solidFill>
                <a:effectLst/>
                <a:latin typeface="Arial" panose="020B0604020202020204" pitchFamily="34" charset="0"/>
                <a:ea typeface="+mn-ea"/>
                <a:cs typeface="+mn-cs"/>
              </a:rPr>
              <a:t>forged close working relationships with key tech partners such as Xero and Alibaba – here</a:t>
            </a:r>
            <a:r>
              <a:rPr lang="en-GB" sz="900" kern="1200" baseline="0" dirty="0" smtClean="0">
                <a:solidFill>
                  <a:schemeClr val="tx1"/>
                </a:solidFill>
                <a:effectLst/>
                <a:latin typeface="Arial" panose="020B0604020202020204" pitchFamily="34" charset="0"/>
                <a:ea typeface="+mn-ea"/>
                <a:cs typeface="+mn-cs"/>
              </a:rPr>
              <a:t> is ACCA signing an agreement with Xero recently</a:t>
            </a:r>
            <a:r>
              <a:rPr lang="en-GB" sz="900" kern="1200" dirty="0" smtClean="0">
                <a:solidFill>
                  <a:schemeClr val="tx1"/>
                </a:solidFill>
                <a:effectLst/>
                <a:latin typeface="Arial" panose="020B0604020202020204" pitchFamily="34" charset="0"/>
                <a:ea typeface="+mn-ea"/>
                <a:cs typeface="+mn-cs"/>
              </a:rPr>
              <a:t>. </a:t>
            </a:r>
          </a:p>
          <a:p>
            <a:endParaRPr lang="en-GB" sz="900" kern="1200" dirty="0" smtClean="0">
              <a:solidFill>
                <a:schemeClr val="tx1"/>
              </a:solidFill>
              <a:effectLst/>
              <a:latin typeface="Arial" panose="020B0604020202020204" pitchFamily="34" charset="0"/>
              <a:ea typeface="+mn-ea"/>
              <a:cs typeface="+mn-cs"/>
            </a:endParaRPr>
          </a:p>
          <a:p>
            <a:r>
              <a:rPr lang="en-GB" b="1" u="sng" dirty="0" smtClean="0"/>
              <a:t>&lt;CLICK&gt;</a:t>
            </a:r>
            <a:endParaRPr lang="en-GB" b="1" u="sng"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13</a:t>
            </a:fld>
            <a:endParaRPr lang="en-GB" dirty="0"/>
          </a:p>
        </p:txBody>
      </p:sp>
    </p:spTree>
    <p:extLst>
      <p:ext uri="{BB962C8B-B14F-4D97-AF65-F5344CB8AC3E}">
        <p14:creationId xmlns:p14="http://schemas.microsoft.com/office/powerpoint/2010/main" val="3698839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smtClean="0"/>
              <a:t>SLIDE </a:t>
            </a:r>
            <a:r>
              <a:rPr lang="en-GB" b="1" u="sng" dirty="0" smtClean="0"/>
              <a:t>14: </a:t>
            </a:r>
            <a:r>
              <a:rPr lang="en-GB" sz="900" b="1" u="sng" kern="1200" dirty="0" smtClean="0">
                <a:solidFill>
                  <a:schemeClr val="tx1"/>
                </a:solidFill>
                <a:effectLst/>
                <a:latin typeface="Arial" panose="020B0604020202020204" pitchFamily="34" charset="0"/>
                <a:ea typeface="+mn-ea"/>
                <a:cs typeface="+mn-cs"/>
              </a:rPr>
              <a:t>Conclusion</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Professional accountants need to remain engaged in tech developments as AI and its component parts evolve.</a:t>
            </a:r>
            <a:r>
              <a:rPr lang="en-GB" sz="900" kern="1200" baseline="0" dirty="0" smtClean="0">
                <a:solidFill>
                  <a:schemeClr val="tx1"/>
                </a:solidFill>
                <a:effectLst/>
                <a:latin typeface="Arial" panose="020B0604020202020204" pitchFamily="34" charset="0"/>
                <a:ea typeface="+mn-ea"/>
                <a:cs typeface="+mn-cs"/>
              </a:rPr>
              <a:t>  I’ve made a commitment to do so myself. </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While some may want to delve deeper into the mechanics behind AI, this may be less appropriate for other roles.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At a minimum, all finance professionals should keep an awareness of how AI is evolving and be alert to how developments could overlap with their role. This is a basic level need that I feel we all need to embrace.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This can range from how their job can incorporate AI to be more efficient and serve clients better; through to identifying how AI is being adopted and utilised by their clients.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The discussions around machine learning and AI will continue. It’s a topic that will only grow in relevance. Some will embrace it. Others will fear it. But only the reckless will avoid finding out more about it.</a:t>
            </a:r>
          </a:p>
          <a:p>
            <a:r>
              <a:rPr lang="en-GB" sz="900" kern="1200" dirty="0" smtClean="0">
                <a:solidFill>
                  <a:schemeClr val="tx1"/>
                </a:solidFill>
                <a:effectLst/>
                <a:latin typeface="Arial" panose="020B0604020202020204" pitchFamily="34" charset="0"/>
                <a:ea typeface="+mn-ea"/>
                <a:cs typeface="+mn-cs"/>
              </a:rPr>
              <a:t> </a:t>
            </a:r>
          </a:p>
          <a:p>
            <a:endParaRPr lang="en-GB" dirty="0" smtClean="0"/>
          </a:p>
          <a:p>
            <a:r>
              <a:rPr lang="en-GB" b="1" u="sng" dirty="0" smtClean="0"/>
              <a:t>&lt;CLICK&gt;</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14</a:t>
            </a:fld>
            <a:endParaRPr lang="en-GB" dirty="0"/>
          </a:p>
        </p:txBody>
      </p:sp>
    </p:spTree>
    <p:extLst>
      <p:ext uri="{BB962C8B-B14F-4D97-AF65-F5344CB8AC3E}">
        <p14:creationId xmlns:p14="http://schemas.microsoft.com/office/powerpoint/2010/main" val="1014844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u="sng" kern="1200" dirty="0" smtClean="0">
                <a:solidFill>
                  <a:schemeClr val="tx1"/>
                </a:solidFill>
                <a:effectLst/>
                <a:latin typeface="Arial" panose="020B0604020202020204" pitchFamily="34" charset="0"/>
                <a:ea typeface="+mn-ea"/>
                <a:cs typeface="+mn-cs"/>
              </a:rPr>
              <a:t>Slide </a:t>
            </a:r>
            <a:r>
              <a:rPr lang="en-GB" sz="900" b="1" u="sng" kern="1200" dirty="0" smtClean="0">
                <a:solidFill>
                  <a:schemeClr val="tx1"/>
                </a:solidFill>
                <a:effectLst/>
                <a:latin typeface="Arial" panose="020B0604020202020204" pitchFamily="34" charset="0"/>
                <a:ea typeface="+mn-ea"/>
                <a:cs typeface="+mn-cs"/>
              </a:rPr>
              <a:t>15</a:t>
            </a:r>
            <a:endParaRPr lang="en-GB" sz="900" b="1" u="sng" kern="1200" dirty="0" smtClean="0">
              <a:solidFill>
                <a:schemeClr val="tx1"/>
              </a:solidFill>
              <a:effectLst/>
              <a:latin typeface="Arial" panose="020B0604020202020204" pitchFamily="34" charset="0"/>
              <a:ea typeface="+mn-ea"/>
              <a:cs typeface="+mn-cs"/>
            </a:endParaRPr>
          </a:p>
          <a:p>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This is a truly transformative time, and one which we know offers many opportunities ahead for the profession to continue to add strategic value. The challenges and the opportunities ahead are about how the profession uses technology to be the strategic leaders who are trusted and in demand, the experts who can balance the digital world with the real one.</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It is about balance. And my view is that if there is one profession who can get this balance right, and really embrace the true power of digital, it’s accountancy.</a:t>
            </a:r>
          </a:p>
          <a:p>
            <a:endParaRPr lang="en-GB" sz="900" kern="1200" dirty="0" smtClean="0">
              <a:solidFill>
                <a:schemeClr val="tx1"/>
              </a:solidFill>
              <a:effectLst/>
              <a:latin typeface="Arial" panose="020B0604020202020204" pitchFamily="34" charset="0"/>
              <a:ea typeface="+mn-ea"/>
              <a:cs typeface="+mn-cs"/>
            </a:endParaRPr>
          </a:p>
          <a:p>
            <a:r>
              <a:rPr lang="en-GB" sz="900" b="1" kern="1200" dirty="0" smtClean="0">
                <a:solidFill>
                  <a:schemeClr val="tx1"/>
                </a:solidFill>
                <a:effectLst/>
                <a:latin typeface="Arial" panose="020B0604020202020204" pitchFamily="34" charset="0"/>
                <a:ea typeface="+mn-ea"/>
                <a:cs typeface="+mn-cs"/>
              </a:rPr>
              <a:t>(MOVE ONTO QUESTIONS </a:t>
            </a:r>
            <a:r>
              <a:rPr lang="en-GB" sz="900" b="1" kern="1200" baseline="0" dirty="0" smtClean="0">
                <a:solidFill>
                  <a:schemeClr val="tx1"/>
                </a:solidFill>
                <a:effectLst/>
                <a:latin typeface="Arial" panose="020B0604020202020204" pitchFamily="34" charset="0"/>
                <a:ea typeface="+mn-ea"/>
                <a:cs typeface="+mn-cs"/>
              </a:rPr>
              <a:t> IF THERE IS TIME)</a:t>
            </a:r>
          </a:p>
          <a:p>
            <a:endParaRPr lang="en-GB" sz="900" kern="1200" baseline="0" dirty="0" smtClean="0">
              <a:solidFill>
                <a:schemeClr val="tx1"/>
              </a:solidFill>
              <a:effectLst/>
              <a:latin typeface="Arial" panose="020B0604020202020204" pitchFamily="34" charset="0"/>
              <a:ea typeface="+mn-ea"/>
              <a:cs typeface="+mn-cs"/>
            </a:endParaRPr>
          </a:p>
          <a:p>
            <a:endParaRPr lang="en-GB" sz="900" kern="1200" dirty="0" smtClean="0">
              <a:solidFill>
                <a:schemeClr val="tx1"/>
              </a:solidFill>
              <a:effectLst/>
              <a:latin typeface="Arial" panose="020B0604020202020204" pitchFamily="34" charset="0"/>
              <a:ea typeface="+mn-ea"/>
              <a:cs typeface="+mn-cs"/>
            </a:endParaRPr>
          </a:p>
          <a:p>
            <a:r>
              <a:rPr lang="en-GB" sz="900" b="1" u="sng" kern="1200" dirty="0" smtClean="0">
                <a:solidFill>
                  <a:schemeClr val="tx1"/>
                </a:solidFill>
                <a:effectLst/>
                <a:latin typeface="Arial" panose="020B0604020202020204" pitchFamily="34" charset="0"/>
                <a:ea typeface="+mn-ea"/>
                <a:cs typeface="+mn-cs"/>
              </a:rPr>
              <a:t>- ends - </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 </a:t>
            </a:r>
          </a:p>
          <a:p>
            <a:r>
              <a:rPr lang="en-GB" sz="900" b="1" u="sng" kern="1200" dirty="0" smtClean="0">
                <a:solidFill>
                  <a:schemeClr val="tx1"/>
                </a:solidFill>
                <a:effectLst/>
                <a:latin typeface="Arial" panose="020B0604020202020204" pitchFamily="34" charset="0"/>
                <a:ea typeface="+mn-ea"/>
                <a:cs typeface="+mn-cs"/>
              </a:rPr>
              <a:t>1800 = 15 minutes approx</a:t>
            </a:r>
            <a:endParaRPr lang="en-GB" sz="900" kern="1200" dirty="0" smtClean="0">
              <a:solidFill>
                <a:schemeClr val="tx1"/>
              </a:solidFill>
              <a:effectLst/>
              <a:latin typeface="Arial" panose="020B0604020202020204" pitchFamily="34" charset="0"/>
              <a:ea typeface="+mn-ea"/>
              <a:cs typeface="+mn-cs"/>
            </a:endParaRPr>
          </a:p>
          <a:p>
            <a:endParaRPr lang="en-GB" dirty="0" smtClean="0"/>
          </a:p>
          <a:p>
            <a:r>
              <a:rPr lang="en-GB" b="1" u="sng" dirty="0" smtClean="0"/>
              <a:t>&lt;CLICK&gt;</a:t>
            </a:r>
          </a:p>
          <a:p>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15</a:t>
            </a:fld>
            <a:endParaRPr lang="en-GB" dirty="0"/>
          </a:p>
        </p:txBody>
      </p:sp>
    </p:spTree>
    <p:extLst>
      <p:ext uri="{BB962C8B-B14F-4D97-AF65-F5344CB8AC3E}">
        <p14:creationId xmlns:p14="http://schemas.microsoft.com/office/powerpoint/2010/main" val="1919526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16</a:t>
            </a:fld>
            <a:endParaRPr lang="en-GB" dirty="0"/>
          </a:p>
        </p:txBody>
      </p:sp>
    </p:spTree>
    <p:extLst>
      <p:ext uri="{BB962C8B-B14F-4D97-AF65-F5344CB8AC3E}">
        <p14:creationId xmlns:p14="http://schemas.microsoft.com/office/powerpoint/2010/main" val="1822421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76CCC25-78B5-4EAE-B720-38C7A2B81161}" type="slidenum">
              <a:rPr lang="en-GB" smtClean="0"/>
              <a:pPr/>
              <a:t>17</a:t>
            </a:fld>
            <a:endParaRPr lang="en-GB" dirty="0"/>
          </a:p>
        </p:txBody>
      </p:sp>
    </p:spTree>
    <p:extLst>
      <p:ext uri="{BB962C8B-B14F-4D97-AF65-F5344CB8AC3E}">
        <p14:creationId xmlns:p14="http://schemas.microsoft.com/office/powerpoint/2010/main" val="2025276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smtClean="0"/>
              <a:t>SLIDE</a:t>
            </a:r>
            <a:r>
              <a:rPr lang="en-GB" b="1" u="sng" baseline="0" dirty="0" smtClean="0"/>
              <a:t> 2</a:t>
            </a:r>
            <a:endParaRPr lang="en-GB" b="1" u="sng" dirty="0" smtClean="0"/>
          </a:p>
          <a:p>
            <a:endParaRPr lang="en-GB" dirty="0" smtClean="0"/>
          </a:p>
          <a:p>
            <a:r>
              <a:rPr lang="en-GB" sz="900" b="1" u="sng" kern="1200" dirty="0" smtClean="0">
                <a:solidFill>
                  <a:schemeClr val="tx1"/>
                </a:solidFill>
                <a:effectLst/>
                <a:latin typeface="Arial" panose="020B0604020202020204" pitchFamily="34" charset="0"/>
                <a:ea typeface="+mn-ea"/>
                <a:cs typeface="+mn-cs"/>
              </a:rPr>
              <a:t>Introduction: Introduce yourself and your role/ title.</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I qualified as a Professional Accountant in [year] and ever since, I have been a passionate advocate for the accountancy profession, for my professional body ACCA, and for the opportunities it has given me. </a:t>
            </a:r>
          </a:p>
          <a:p>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ACCA </a:t>
            </a:r>
            <a:r>
              <a:rPr lang="en-GB" sz="900" kern="1200" dirty="0" smtClean="0">
                <a:solidFill>
                  <a:schemeClr val="tx1"/>
                </a:solidFill>
                <a:effectLst/>
                <a:latin typeface="Arial" panose="020B0604020202020204" pitchFamily="34" charset="0"/>
                <a:ea typeface="+mn-ea"/>
                <a:cs typeface="+mn-cs"/>
              </a:rPr>
              <a:t>has enabled me to have a great career and it’s really  important for me to do what I can to give back.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One of the ways I can do this is by talking about the big issues that are changing our world and how we work and live, such as digital and technology.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Digital</a:t>
            </a:r>
            <a:r>
              <a:rPr lang="en-GB" sz="900" kern="1200" baseline="0" dirty="0" smtClean="0">
                <a:solidFill>
                  <a:schemeClr val="tx1"/>
                </a:solidFill>
                <a:effectLst/>
                <a:latin typeface="Arial" panose="020B0604020202020204" pitchFamily="34" charset="0"/>
                <a:ea typeface="+mn-ea"/>
                <a:cs typeface="+mn-cs"/>
              </a:rPr>
              <a:t> </a:t>
            </a:r>
            <a:r>
              <a:rPr lang="en-GB" sz="900" kern="1200" dirty="0" smtClean="0">
                <a:solidFill>
                  <a:schemeClr val="tx1"/>
                </a:solidFill>
                <a:effectLst/>
                <a:latin typeface="Arial" panose="020B0604020202020204" pitchFamily="34" charset="0"/>
                <a:ea typeface="+mn-ea"/>
                <a:cs typeface="+mn-cs"/>
              </a:rPr>
              <a:t>is </a:t>
            </a:r>
            <a:r>
              <a:rPr lang="en-GB" sz="900" kern="1200" dirty="0" smtClean="0">
                <a:solidFill>
                  <a:schemeClr val="tx1"/>
                </a:solidFill>
                <a:effectLst/>
                <a:latin typeface="Arial" panose="020B0604020202020204" pitchFamily="34" charset="0"/>
                <a:ea typeface="+mn-ea"/>
                <a:cs typeface="+mn-cs"/>
              </a:rPr>
              <a:t>arguably the biggest </a:t>
            </a:r>
            <a:r>
              <a:rPr lang="en-GB" sz="900" kern="1200" dirty="0" smtClean="0">
                <a:solidFill>
                  <a:schemeClr val="tx1"/>
                </a:solidFill>
                <a:effectLst/>
                <a:latin typeface="Arial" panose="020B0604020202020204" pitchFamily="34" charset="0"/>
                <a:ea typeface="+mn-ea"/>
                <a:cs typeface="+mn-cs"/>
              </a:rPr>
              <a:t>factor </a:t>
            </a:r>
            <a:r>
              <a:rPr lang="en-GB" sz="900" kern="1200" dirty="0" smtClean="0">
                <a:solidFill>
                  <a:schemeClr val="tx1"/>
                </a:solidFill>
                <a:effectLst/>
                <a:latin typeface="Arial" panose="020B0604020202020204" pitchFamily="34" charset="0"/>
                <a:ea typeface="+mn-ea"/>
                <a:cs typeface="+mn-cs"/>
              </a:rPr>
              <a:t>shaping the future of the profession and the roles members perform now and  in the future.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There are many different technologies impacting the profession: automation, robotics, cloud, cyber, social, AI and blockchain.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 </a:t>
            </a:r>
          </a:p>
          <a:p>
            <a:pPr marL="0" marR="0" indent="0" algn="l" defTabSz="685800" rtl="0" eaLnBrk="1" fontAlgn="auto" latinLnBrk="0" hangingPunct="1">
              <a:lnSpc>
                <a:spcPct val="100000"/>
              </a:lnSpc>
              <a:spcBef>
                <a:spcPts val="0"/>
              </a:spcBef>
              <a:spcAft>
                <a:spcPts val="0"/>
              </a:spcAft>
              <a:buClrTx/>
              <a:buSzTx/>
              <a:buFontTx/>
              <a:buNone/>
              <a:tabLst/>
              <a:defRPr/>
            </a:pPr>
            <a:r>
              <a:rPr lang="en-GB" b="1" u="sng" baseline="0" dirty="0" smtClean="0"/>
              <a:t>&lt;CLICK&gt;</a:t>
            </a:r>
            <a:endParaRPr lang="en-GB" b="1" u="sng" dirty="0" smtClean="0"/>
          </a:p>
          <a:p>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2</a:t>
            </a:fld>
            <a:endParaRPr lang="en-GB" dirty="0"/>
          </a:p>
        </p:txBody>
      </p:sp>
    </p:spTree>
    <p:extLst>
      <p:ext uri="{BB962C8B-B14F-4D97-AF65-F5344CB8AC3E}">
        <p14:creationId xmlns:p14="http://schemas.microsoft.com/office/powerpoint/2010/main" val="421393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u="sng" kern="1200" dirty="0" smtClean="0">
                <a:solidFill>
                  <a:schemeClr val="tx1"/>
                </a:solidFill>
                <a:effectLst/>
                <a:latin typeface="Arial" panose="020B0604020202020204" pitchFamily="34" charset="0"/>
                <a:ea typeface="+mn-ea"/>
                <a:cs typeface="+mn-cs"/>
              </a:rPr>
              <a:t>SLIDE 3</a:t>
            </a:r>
          </a:p>
          <a:p>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So I’m here today to demystify the hype around Artificial Intelligence – AI, and to be an advocate for ACCA’s work in this area.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I’ll do this by posing the following questions which I hope will get you all thinking about AI and what it means to you:</a:t>
            </a:r>
          </a:p>
          <a:p>
            <a:pPr marL="171450" lvl="0" indent="-171450">
              <a:buFont typeface="Arial" panose="020B0604020202020204" pitchFamily="34" charset="0"/>
              <a:buChar char="•"/>
            </a:pPr>
            <a:r>
              <a:rPr lang="en-GB" sz="900" b="1" kern="1200" dirty="0" smtClean="0">
                <a:solidFill>
                  <a:schemeClr val="tx1"/>
                </a:solidFill>
                <a:effectLst/>
                <a:latin typeface="Arial" panose="020B0604020202020204" pitchFamily="34" charset="0"/>
                <a:ea typeface="+mn-ea"/>
                <a:cs typeface="+mn-cs"/>
              </a:rPr>
              <a:t>What is AI?</a:t>
            </a:r>
            <a:endParaRPr lang="en-GB" sz="900" kern="1200" dirty="0" smtClean="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GB" sz="900" b="1" kern="1200" dirty="0" smtClean="0">
                <a:solidFill>
                  <a:schemeClr val="tx1"/>
                </a:solidFill>
                <a:effectLst/>
                <a:latin typeface="Arial" panose="020B0604020202020204" pitchFamily="34" charset="0"/>
                <a:ea typeface="+mn-ea"/>
                <a:cs typeface="+mn-cs"/>
              </a:rPr>
              <a:t>Why does it matter to the profession?</a:t>
            </a:r>
            <a:endParaRPr lang="en-GB" sz="900" kern="1200" dirty="0" smtClean="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GB" sz="900" b="1" kern="1200" dirty="0" smtClean="0">
                <a:solidFill>
                  <a:schemeClr val="tx1"/>
                </a:solidFill>
                <a:effectLst/>
                <a:latin typeface="Arial" panose="020B0604020202020204" pitchFamily="34" charset="0"/>
                <a:ea typeface="+mn-ea"/>
                <a:cs typeface="+mn-cs"/>
              </a:rPr>
              <a:t>Can we trust AI and machine learning?</a:t>
            </a:r>
            <a:endParaRPr lang="en-GB" sz="900" kern="1200" dirty="0" smtClean="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GB" sz="900" b="1" kern="1200" dirty="0" smtClean="0">
                <a:solidFill>
                  <a:schemeClr val="tx1"/>
                </a:solidFill>
                <a:effectLst/>
                <a:latin typeface="Arial" panose="020B0604020202020204" pitchFamily="34" charset="0"/>
                <a:ea typeface="+mn-ea"/>
                <a:cs typeface="+mn-cs"/>
              </a:rPr>
              <a:t>AI and acting in the public interest: who is accountable? </a:t>
            </a:r>
            <a:endParaRPr lang="en-GB" sz="900" kern="1200" dirty="0" smtClean="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GB" sz="900" b="1" kern="1200" dirty="0" smtClean="0">
                <a:solidFill>
                  <a:schemeClr val="tx1"/>
                </a:solidFill>
                <a:effectLst/>
                <a:latin typeface="Arial" panose="020B0604020202020204" pitchFamily="34" charset="0"/>
                <a:ea typeface="+mn-ea"/>
                <a:cs typeface="+mn-cs"/>
              </a:rPr>
              <a:t>Is AI and machine learning a threat to the accountancy profession?</a:t>
            </a:r>
            <a:endParaRPr lang="en-GB" sz="900" kern="1200" dirty="0" smtClean="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GB" sz="900" b="1" kern="1200" dirty="0" smtClean="0">
                <a:solidFill>
                  <a:schemeClr val="tx1"/>
                </a:solidFill>
                <a:effectLst/>
                <a:latin typeface="Arial" panose="020B0604020202020204" pitchFamily="34" charset="0"/>
                <a:ea typeface="+mn-ea"/>
                <a:cs typeface="+mn-cs"/>
              </a:rPr>
              <a:t>How can we and do we prepare for this future?</a:t>
            </a:r>
            <a:endParaRPr lang="en-GB" sz="900" kern="1200" dirty="0" smtClean="0">
              <a:solidFill>
                <a:schemeClr val="tx1"/>
              </a:solidFill>
              <a:effectLst/>
              <a:latin typeface="Arial" panose="020B0604020202020204" pitchFamily="34" charset="0"/>
              <a:ea typeface="+mn-ea"/>
              <a:cs typeface="+mn-cs"/>
            </a:endParaRPr>
          </a:p>
          <a:p>
            <a:endParaRPr lang="en-GB" sz="900" kern="1200" dirty="0" smtClean="0">
              <a:solidFill>
                <a:schemeClr val="tx1"/>
              </a:solidFill>
              <a:effectLst/>
              <a:latin typeface="Arial" panose="020B0604020202020204" pitchFamily="34" charset="0"/>
              <a:ea typeface="+mn-ea"/>
              <a:cs typeface="+mn-cs"/>
            </a:endParaRPr>
          </a:p>
          <a:p>
            <a:r>
              <a:rPr lang="en-GB" sz="900" b="1" u="sng" kern="1200" dirty="0" smtClean="0">
                <a:solidFill>
                  <a:schemeClr val="tx1"/>
                </a:solidFill>
                <a:effectLst/>
                <a:latin typeface="Arial" panose="020B0604020202020204" pitchFamily="34" charset="0"/>
                <a:ea typeface="+mn-ea"/>
                <a:cs typeface="+mn-cs"/>
              </a:rPr>
              <a:t>&lt;CLICK&gt;</a:t>
            </a:r>
            <a:endParaRPr lang="en-GB" sz="900" u="sng"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pPr/>
              <a:t>3</a:t>
            </a:fld>
            <a:endParaRPr lang="en-GB" dirty="0"/>
          </a:p>
        </p:txBody>
      </p:sp>
    </p:spTree>
    <p:extLst>
      <p:ext uri="{BB962C8B-B14F-4D97-AF65-F5344CB8AC3E}">
        <p14:creationId xmlns:p14="http://schemas.microsoft.com/office/powerpoint/2010/main" val="3061067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smtClean="0"/>
              <a:t>SLIDE</a:t>
            </a:r>
            <a:r>
              <a:rPr lang="en-GB" b="1" u="sng" baseline="0" dirty="0" smtClean="0"/>
              <a:t> 4</a:t>
            </a:r>
          </a:p>
          <a:p>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And I’ll be answering today’s questions with examples from our newly published report called </a:t>
            </a:r>
            <a:r>
              <a:rPr lang="en-GB" sz="900" i="1" kern="1200" dirty="0" smtClean="0">
                <a:solidFill>
                  <a:schemeClr val="tx1"/>
                </a:solidFill>
                <a:effectLst/>
                <a:latin typeface="Arial" panose="020B0604020202020204" pitchFamily="34" charset="0"/>
                <a:ea typeface="+mn-ea"/>
                <a:cs typeface="+mn-cs"/>
              </a:rPr>
              <a:t>Machine learning: more science than fiction</a:t>
            </a:r>
            <a:r>
              <a:rPr lang="en-GB" sz="900" kern="1200" dirty="0" smtClean="0">
                <a:solidFill>
                  <a:schemeClr val="tx1"/>
                </a:solidFill>
                <a:effectLst/>
                <a:latin typeface="Arial" panose="020B0604020202020204" pitchFamily="34" charset="0"/>
                <a:ea typeface="+mn-ea"/>
                <a:cs typeface="+mn-cs"/>
              </a:rPr>
              <a:t>.</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The report explains really clearly what AI is, and how it relates to the business world and the profession. It cuts through the hype to reveal the </a:t>
            </a:r>
            <a:r>
              <a:rPr lang="en-GB" sz="900" b="1" u="sng" kern="1200" dirty="0" smtClean="0">
                <a:solidFill>
                  <a:schemeClr val="tx1"/>
                </a:solidFill>
                <a:effectLst/>
                <a:latin typeface="Arial" panose="020B0604020202020204" pitchFamily="34" charset="0"/>
                <a:ea typeface="+mn-ea"/>
                <a:cs typeface="+mn-cs"/>
              </a:rPr>
              <a:t>tremendous</a:t>
            </a:r>
            <a:r>
              <a:rPr lang="en-GB" sz="900" kern="1200" dirty="0" smtClean="0">
                <a:solidFill>
                  <a:schemeClr val="tx1"/>
                </a:solidFill>
                <a:effectLst/>
                <a:latin typeface="Arial" panose="020B0604020202020204" pitchFamily="34" charset="0"/>
                <a:ea typeface="+mn-ea"/>
                <a:cs typeface="+mn-cs"/>
              </a:rPr>
              <a:t> opportunities this area has for our profession, and why emotional intelligence and ethical judgment remain vital.</a:t>
            </a:r>
          </a:p>
          <a:p>
            <a:r>
              <a:rPr lang="en-GB" sz="900" kern="1200" dirty="0" smtClean="0">
                <a:solidFill>
                  <a:schemeClr val="tx1"/>
                </a:solidFill>
                <a:effectLst/>
                <a:latin typeface="Arial" panose="020B0604020202020204" pitchFamily="34" charset="0"/>
                <a:ea typeface="+mn-ea"/>
                <a:cs typeface="+mn-cs"/>
              </a:rPr>
              <a:t> </a:t>
            </a:r>
          </a:p>
          <a:p>
            <a:r>
              <a:rPr lang="en-GB" sz="900" b="1" kern="1200" dirty="0" smtClean="0">
                <a:solidFill>
                  <a:schemeClr val="tx1"/>
                </a:solidFill>
                <a:effectLst/>
                <a:latin typeface="Arial" panose="020B0604020202020204" pitchFamily="34" charset="0"/>
                <a:ea typeface="+mn-ea"/>
                <a:cs typeface="+mn-cs"/>
              </a:rPr>
              <a:t>Let’s set the scene.</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As a professional body, ACCA has</a:t>
            </a:r>
            <a:r>
              <a:rPr lang="en-GB" sz="900" kern="1200" baseline="0" dirty="0" smtClean="0">
                <a:solidFill>
                  <a:schemeClr val="tx1"/>
                </a:solidFill>
                <a:effectLst/>
                <a:latin typeface="Arial" panose="020B0604020202020204" pitchFamily="34" charset="0"/>
                <a:ea typeface="+mn-ea"/>
                <a:cs typeface="+mn-cs"/>
              </a:rPr>
              <a:t> a </a:t>
            </a:r>
            <a:r>
              <a:rPr lang="en-GB" sz="900" kern="1200" dirty="0" smtClean="0">
                <a:solidFill>
                  <a:schemeClr val="tx1"/>
                </a:solidFill>
                <a:effectLst/>
                <a:latin typeface="Arial" panose="020B0604020202020204" pitchFamily="34" charset="0"/>
                <a:ea typeface="+mn-ea"/>
                <a:cs typeface="+mn-cs"/>
              </a:rPr>
              <a:t>keen interest in how tech is impacting the profession, and how it will continue to do so in the future. </a:t>
            </a:r>
          </a:p>
          <a:p>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This is something we can’t avoid. And neither should we, because the digital world is now part of the accountant’s world. </a:t>
            </a:r>
          </a:p>
          <a:p>
            <a:r>
              <a:rPr lang="en-GB" sz="900" kern="1200" dirty="0" smtClean="0">
                <a:solidFill>
                  <a:schemeClr val="tx1"/>
                </a:solidFill>
                <a:effectLst/>
                <a:latin typeface="Arial" panose="020B0604020202020204" pitchFamily="34" charset="0"/>
                <a:ea typeface="+mn-ea"/>
                <a:cs typeface="+mn-cs"/>
              </a:rPr>
              <a:t> </a:t>
            </a:r>
          </a:p>
          <a:p>
            <a:r>
              <a:rPr lang="en-US" sz="900" kern="1200" dirty="0" smtClean="0">
                <a:solidFill>
                  <a:schemeClr val="tx1"/>
                </a:solidFill>
                <a:effectLst/>
                <a:latin typeface="Arial" panose="020B0604020202020204" pitchFamily="34" charset="0"/>
                <a:ea typeface="+mn-ea"/>
                <a:cs typeface="+mn-cs"/>
              </a:rPr>
              <a:t>This world is one of constant change. </a:t>
            </a:r>
            <a:endParaRPr lang="en-GB" sz="900" kern="1200" dirty="0" smtClean="0">
              <a:solidFill>
                <a:schemeClr val="tx1"/>
              </a:solidFill>
              <a:effectLst/>
              <a:latin typeface="Arial" panose="020B0604020202020204" pitchFamily="34" charset="0"/>
              <a:ea typeface="+mn-ea"/>
              <a:cs typeface="+mn-cs"/>
            </a:endParaRPr>
          </a:p>
          <a:p>
            <a:r>
              <a:rPr lang="en-US" sz="900" kern="1200" dirty="0" smtClean="0">
                <a:solidFill>
                  <a:schemeClr val="tx1"/>
                </a:solidFill>
                <a:effectLst/>
                <a:latin typeface="Arial" panose="020B0604020202020204" pitchFamily="34" charset="0"/>
                <a:ea typeface="+mn-ea"/>
                <a:cs typeface="+mn-cs"/>
              </a:rPr>
              <a:t> </a:t>
            </a:r>
            <a:endParaRPr lang="en-GB" sz="900" kern="1200" dirty="0" smtClean="0">
              <a:solidFill>
                <a:schemeClr val="tx1"/>
              </a:solidFill>
              <a:effectLst/>
              <a:latin typeface="Arial" panose="020B0604020202020204" pitchFamily="34" charset="0"/>
              <a:ea typeface="+mn-ea"/>
              <a:cs typeface="+mn-cs"/>
            </a:endParaRPr>
          </a:p>
          <a:p>
            <a:r>
              <a:rPr lang="en-US" sz="900" kern="1200" dirty="0" smtClean="0">
                <a:solidFill>
                  <a:schemeClr val="tx1"/>
                </a:solidFill>
                <a:effectLst/>
                <a:latin typeface="Arial" panose="020B0604020202020204" pitchFamily="34" charset="0"/>
                <a:ea typeface="+mn-ea"/>
                <a:cs typeface="+mn-cs"/>
              </a:rPr>
              <a:t>Perhaps nowhere has this pace of change been faster than with tech. 2019 is the 30</a:t>
            </a:r>
            <a:r>
              <a:rPr lang="en-US" sz="900" kern="1200" baseline="30000" dirty="0" smtClean="0">
                <a:solidFill>
                  <a:schemeClr val="tx1"/>
                </a:solidFill>
                <a:effectLst/>
                <a:latin typeface="Arial" panose="020B0604020202020204" pitchFamily="34" charset="0"/>
                <a:ea typeface="+mn-ea"/>
                <a:cs typeface="+mn-cs"/>
              </a:rPr>
              <a:t>th</a:t>
            </a:r>
            <a:r>
              <a:rPr lang="en-US" sz="900" kern="1200" dirty="0" smtClean="0">
                <a:solidFill>
                  <a:schemeClr val="tx1"/>
                </a:solidFill>
                <a:effectLst/>
                <a:latin typeface="Arial" panose="020B0604020202020204" pitchFamily="34" charset="0"/>
                <a:ea typeface="+mn-ea"/>
                <a:cs typeface="+mn-cs"/>
              </a:rPr>
              <a:t> anniversary of the worldwide web, and we are entering the fifth generation of mobile technology. These things are now pervasive. I am sure that most of you right here and now will be connected and communicating while at this event.</a:t>
            </a:r>
            <a:endParaRPr lang="en-GB" sz="900" kern="1200" dirty="0" smtClean="0">
              <a:solidFill>
                <a:schemeClr val="tx1"/>
              </a:solidFill>
              <a:effectLst/>
              <a:latin typeface="Arial" panose="020B0604020202020204" pitchFamily="34" charset="0"/>
              <a:ea typeface="+mn-ea"/>
              <a:cs typeface="+mn-cs"/>
            </a:endParaRPr>
          </a:p>
          <a:p>
            <a:r>
              <a:rPr lang="en-US" sz="900" kern="1200" dirty="0" smtClean="0">
                <a:solidFill>
                  <a:schemeClr val="tx1"/>
                </a:solidFill>
                <a:effectLst/>
                <a:latin typeface="Arial" panose="020B0604020202020204" pitchFamily="34" charset="0"/>
                <a:ea typeface="+mn-ea"/>
                <a:cs typeface="+mn-cs"/>
              </a:rPr>
              <a:t> </a:t>
            </a:r>
            <a:endParaRPr lang="en-GB" sz="900" kern="1200" dirty="0" smtClean="0">
              <a:solidFill>
                <a:schemeClr val="tx1"/>
              </a:solidFill>
              <a:effectLst/>
              <a:latin typeface="Arial" panose="020B0604020202020204" pitchFamily="34" charset="0"/>
              <a:ea typeface="+mn-ea"/>
              <a:cs typeface="+mn-cs"/>
            </a:endParaRPr>
          </a:p>
          <a:p>
            <a:r>
              <a:rPr lang="en-US" sz="900" b="1" u="sng" kern="1200" dirty="0" smtClean="0">
                <a:solidFill>
                  <a:schemeClr val="tx1"/>
                </a:solidFill>
                <a:effectLst/>
                <a:latin typeface="Arial" panose="020B0604020202020204" pitchFamily="34" charset="0"/>
                <a:ea typeface="+mn-ea"/>
                <a:cs typeface="+mn-cs"/>
              </a:rPr>
              <a:t>&lt;CLICK&gt;</a:t>
            </a:r>
            <a:r>
              <a:rPr lang="en-GB" sz="900" kern="1200" dirty="0" smtClean="0">
                <a:solidFill>
                  <a:schemeClr val="tx1"/>
                </a:solidFill>
                <a:effectLst/>
                <a:latin typeface="Arial" panose="020B0604020202020204" pitchFamily="34" charset="0"/>
                <a:ea typeface="+mn-ea"/>
                <a:cs typeface="+mn-cs"/>
              </a:rPr>
              <a:t>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4</a:t>
            </a:fld>
            <a:endParaRPr lang="en-GB" dirty="0"/>
          </a:p>
        </p:txBody>
      </p:sp>
    </p:spTree>
    <p:extLst>
      <p:ext uri="{BB962C8B-B14F-4D97-AF65-F5344CB8AC3E}">
        <p14:creationId xmlns:p14="http://schemas.microsoft.com/office/powerpoint/2010/main" val="1191822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u="sng" kern="1200" dirty="0" smtClean="0">
                <a:solidFill>
                  <a:schemeClr val="tx1"/>
                </a:solidFill>
                <a:effectLst/>
                <a:latin typeface="Arial" panose="020B0604020202020204" pitchFamily="34" charset="0"/>
                <a:ea typeface="+mn-ea"/>
                <a:cs typeface="+mn-cs"/>
              </a:rPr>
              <a:t>SLIDE 5</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 </a:t>
            </a:r>
          </a:p>
          <a:p>
            <a:r>
              <a:rPr lang="en-GB" sz="900" b="1" kern="1200" dirty="0" smtClean="0">
                <a:solidFill>
                  <a:schemeClr val="tx1"/>
                </a:solidFill>
                <a:effectLst/>
                <a:latin typeface="Arial" panose="020B0604020202020204" pitchFamily="34" charset="0"/>
                <a:ea typeface="+mn-ea"/>
                <a:cs typeface="+mn-cs"/>
              </a:rPr>
              <a:t>What is AI? What is machine learning?</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AI is in the public consciousness and it has been for a long time. It was a phrase coined some 63 years ago in 1956.</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AI itself is an encompassing term that embraces a number of technological advances.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There are various terms that are sometimes used to describe AI and advanced computing capabilities – things as machine learning, deep learning, natural language processing, AI, data analytics and robotic process automation. Some, but not all of these may qualify as being artificial intelligence.</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One way to describe AI is the ability of machines to exhibit human-like capabilities – thinking, understanding, reasoning, or perception.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And to delve a little deeper, we also have ‘weak AI’ – such as </a:t>
            </a:r>
            <a:r>
              <a:rPr lang="en-GB" sz="900" kern="1200" dirty="0" err="1" smtClean="0">
                <a:solidFill>
                  <a:schemeClr val="tx1"/>
                </a:solidFill>
                <a:effectLst/>
                <a:latin typeface="Arial" panose="020B0604020202020204" pitchFamily="34" charset="0"/>
                <a:ea typeface="+mn-ea"/>
                <a:cs typeface="+mn-cs"/>
              </a:rPr>
              <a:t>Siri</a:t>
            </a:r>
            <a:r>
              <a:rPr lang="en-GB" sz="900" kern="1200" dirty="0" smtClean="0">
                <a:solidFill>
                  <a:schemeClr val="tx1"/>
                </a:solidFill>
                <a:effectLst/>
                <a:latin typeface="Arial" panose="020B0604020202020204" pitchFamily="34" charset="0"/>
                <a:ea typeface="+mn-ea"/>
                <a:cs typeface="+mn-cs"/>
              </a:rPr>
              <a:t> or </a:t>
            </a:r>
            <a:r>
              <a:rPr lang="en-GB" sz="900" kern="1200" dirty="0" err="1" smtClean="0">
                <a:solidFill>
                  <a:schemeClr val="tx1"/>
                </a:solidFill>
                <a:effectLst/>
                <a:latin typeface="Arial" panose="020B0604020202020204" pitchFamily="34" charset="0"/>
                <a:ea typeface="+mn-ea"/>
                <a:cs typeface="+mn-cs"/>
              </a:rPr>
              <a:t>Alexa</a:t>
            </a:r>
            <a:r>
              <a:rPr lang="en-GB" sz="900" kern="1200" dirty="0" smtClean="0">
                <a:solidFill>
                  <a:schemeClr val="tx1"/>
                </a:solidFill>
                <a:effectLst/>
                <a:latin typeface="Arial" panose="020B0604020202020204" pitchFamily="34" charset="0"/>
                <a:ea typeface="+mn-ea"/>
                <a:cs typeface="+mn-cs"/>
              </a:rPr>
              <a:t> - that are narrow in focus; and we have ‘strong AI’ - which is more problem solving and what I want to address today.</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Machine learning is a subset of AI that’s generally understood as the ability of the system to make predictions or decisions based on the analysis of a large historical dataset.</a:t>
            </a:r>
          </a:p>
          <a:p>
            <a:r>
              <a:rPr lang="en-GB" sz="900" kern="1200" dirty="0" smtClean="0">
                <a:solidFill>
                  <a:schemeClr val="tx1"/>
                </a:solidFill>
                <a:effectLst/>
                <a:latin typeface="Arial" panose="020B0604020202020204" pitchFamily="34" charset="0"/>
                <a:ea typeface="+mn-ea"/>
                <a:cs typeface="+mn-cs"/>
              </a:rPr>
              <a:t> </a:t>
            </a:r>
          </a:p>
          <a:p>
            <a:r>
              <a:rPr lang="en-GB" sz="900" b="1" u="sng" kern="1200" dirty="0" smtClean="0">
                <a:solidFill>
                  <a:schemeClr val="tx1"/>
                </a:solidFill>
                <a:effectLst/>
                <a:latin typeface="Arial" panose="020B0604020202020204" pitchFamily="34" charset="0"/>
                <a:ea typeface="+mn-ea"/>
                <a:cs typeface="+mn-cs"/>
              </a:rPr>
              <a:t>&lt;CLICK&gt;</a:t>
            </a:r>
            <a:endParaRPr lang="en-GB" sz="900" u="sng"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pPr/>
              <a:t>5</a:t>
            </a:fld>
            <a:endParaRPr lang="en-GB" dirty="0"/>
          </a:p>
        </p:txBody>
      </p:sp>
    </p:spTree>
    <p:extLst>
      <p:ext uri="{BB962C8B-B14F-4D97-AF65-F5344CB8AC3E}">
        <p14:creationId xmlns:p14="http://schemas.microsoft.com/office/powerpoint/2010/main" val="131659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u="sng" kern="1200" dirty="0" smtClean="0">
                <a:solidFill>
                  <a:schemeClr val="tx1"/>
                </a:solidFill>
                <a:effectLst/>
                <a:latin typeface="Arial" panose="020B0604020202020204" pitchFamily="34" charset="0"/>
                <a:ea typeface="+mn-ea"/>
                <a:cs typeface="+mn-cs"/>
              </a:rPr>
              <a:t>SLIDE 6</a:t>
            </a:r>
            <a:endParaRPr lang="en-GB" sz="900" kern="1200" dirty="0" smtClean="0">
              <a:solidFill>
                <a:schemeClr val="tx1"/>
              </a:solidFill>
              <a:effectLst/>
              <a:latin typeface="Arial" panose="020B0604020202020204" pitchFamily="34" charset="0"/>
              <a:ea typeface="+mn-ea"/>
              <a:cs typeface="+mn-cs"/>
            </a:endParaRPr>
          </a:p>
          <a:p>
            <a:r>
              <a:rPr lang="en-GB" sz="900" b="1" kern="1200" dirty="0" smtClean="0">
                <a:solidFill>
                  <a:schemeClr val="tx1"/>
                </a:solidFill>
                <a:effectLst/>
                <a:latin typeface="Arial" panose="020B0604020202020204" pitchFamily="34" charset="0"/>
                <a:ea typeface="+mn-ea"/>
                <a:cs typeface="+mn-cs"/>
              </a:rPr>
              <a:t> </a:t>
            </a:r>
            <a:endParaRPr lang="en-GB" sz="900" kern="1200" dirty="0" smtClean="0">
              <a:solidFill>
                <a:schemeClr val="tx1"/>
              </a:solidFill>
              <a:effectLst/>
              <a:latin typeface="Arial" panose="020B0604020202020204" pitchFamily="34" charset="0"/>
              <a:ea typeface="+mn-ea"/>
              <a:cs typeface="+mn-cs"/>
            </a:endParaRPr>
          </a:p>
          <a:p>
            <a:r>
              <a:rPr lang="en-GB" sz="900" b="1" kern="1200" dirty="0" smtClean="0">
                <a:solidFill>
                  <a:schemeClr val="tx1"/>
                </a:solidFill>
                <a:effectLst/>
                <a:latin typeface="Arial" panose="020B0604020202020204" pitchFamily="34" charset="0"/>
                <a:ea typeface="+mn-ea"/>
                <a:cs typeface="+mn-cs"/>
              </a:rPr>
              <a:t>So why does this matter to the profession?</a:t>
            </a:r>
            <a:endParaRPr lang="en-GB" sz="900" kern="1200" dirty="0" smtClean="0">
              <a:solidFill>
                <a:schemeClr val="tx1"/>
              </a:solidFill>
              <a:effectLst/>
              <a:latin typeface="Arial" panose="020B0604020202020204" pitchFamily="34" charset="0"/>
              <a:ea typeface="+mn-ea"/>
              <a:cs typeface="+mn-cs"/>
            </a:endParaRPr>
          </a:p>
          <a:p>
            <a:r>
              <a:rPr lang="en-GB" sz="900" i="1" kern="1200" dirty="0" smtClean="0">
                <a:solidFill>
                  <a:schemeClr val="tx1"/>
                </a:solidFill>
                <a:effectLst/>
                <a:latin typeface="Arial" panose="020B0604020202020204" pitchFamily="34" charset="0"/>
                <a:ea typeface="+mn-ea"/>
                <a:cs typeface="+mn-cs"/>
              </a:rPr>
              <a:t>Embracing the capabilities of machine learning may not just be about competitive advantage; it could be about necessity.</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And this matters, because AI and machine learning can add value to the work accountants do. It can help generate valuable insights to help with business decision-making, it can detect fraud, assess risks, understand complexities in taxation and create more effective non-financial reporting.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The capabilities that machine learning offers could assist the work of professional accountants in various ways – especially with interpreting and communicating data.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The profession needs to understand how AI and machine learning works, as it also influences the trust we have in the decisions of these systems and the contexts within which they operate.</a:t>
            </a:r>
          </a:p>
          <a:p>
            <a:r>
              <a:rPr lang="en-GB" sz="900" kern="1200" dirty="0" smtClean="0">
                <a:solidFill>
                  <a:schemeClr val="tx1"/>
                </a:solidFill>
                <a:effectLst/>
                <a:latin typeface="Arial" panose="020B0604020202020204" pitchFamily="34" charset="0"/>
                <a:ea typeface="+mn-ea"/>
                <a:cs typeface="+mn-cs"/>
              </a:rPr>
              <a:t> </a:t>
            </a:r>
          </a:p>
          <a:p>
            <a:endParaRPr lang="en-GB" sz="900" kern="1200" dirty="0" smtClean="0">
              <a:solidFill>
                <a:schemeClr val="tx1"/>
              </a:solidFill>
              <a:effectLst/>
              <a:latin typeface="Arial" panose="020B0604020202020204" pitchFamily="34" charset="0"/>
              <a:ea typeface="+mn-ea"/>
              <a:cs typeface="+mn-cs"/>
            </a:endParaRPr>
          </a:p>
          <a:p>
            <a:r>
              <a:rPr lang="en-GB" sz="900" b="1" u="sng" kern="1200" dirty="0" smtClean="0">
                <a:solidFill>
                  <a:schemeClr val="tx1"/>
                </a:solidFill>
                <a:effectLst/>
                <a:latin typeface="Arial" panose="020B0604020202020204" pitchFamily="34" charset="0"/>
                <a:ea typeface="+mn-ea"/>
                <a:cs typeface="+mn-cs"/>
              </a:rPr>
              <a:t>&lt;CLICK&gt;</a:t>
            </a:r>
            <a:endParaRPr lang="en-GB" sz="9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pPr/>
              <a:t>6</a:t>
            </a:fld>
            <a:endParaRPr lang="en-GB" dirty="0"/>
          </a:p>
        </p:txBody>
      </p:sp>
    </p:spTree>
    <p:extLst>
      <p:ext uri="{BB962C8B-B14F-4D97-AF65-F5344CB8AC3E}">
        <p14:creationId xmlns:p14="http://schemas.microsoft.com/office/powerpoint/2010/main" val="1369289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u="sng" kern="1200" dirty="0" smtClean="0">
                <a:solidFill>
                  <a:schemeClr val="tx1"/>
                </a:solidFill>
                <a:effectLst/>
                <a:latin typeface="Arial" panose="020B0604020202020204" pitchFamily="34" charset="0"/>
                <a:ea typeface="+mn-ea"/>
                <a:cs typeface="+mn-cs"/>
              </a:rPr>
              <a:t>SLIDE 7</a:t>
            </a:r>
            <a:endParaRPr lang="en-GB" sz="900" kern="1200" dirty="0" smtClean="0">
              <a:solidFill>
                <a:schemeClr val="tx1"/>
              </a:solidFill>
              <a:effectLst/>
              <a:latin typeface="Arial" panose="020B0604020202020204" pitchFamily="34" charset="0"/>
              <a:ea typeface="+mn-ea"/>
              <a:cs typeface="+mn-cs"/>
            </a:endParaRPr>
          </a:p>
          <a:p>
            <a:r>
              <a:rPr lang="en-GB" sz="900" b="1"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It also matters to the profession because with machine learning, ethical considerations are never far away.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Professional accountants need to consider and manage the potential risks that come from making decisions by algorithm.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With machine learning there is a risk of unintended consequences. But there are also opportunities ahead when professional accountants develop a core understanding of these types of emerging technologies, for example the profession can truly benefit from the ability of machine learning to support them with intelligent analysis of vast amounts of data. </a:t>
            </a:r>
          </a:p>
          <a:p>
            <a:r>
              <a:rPr lang="en-GB" sz="900" kern="1200" dirty="0" smtClean="0">
                <a:solidFill>
                  <a:schemeClr val="tx1"/>
                </a:solidFill>
                <a:effectLst/>
                <a:latin typeface="Arial" panose="020B0604020202020204" pitchFamily="34" charset="0"/>
                <a:ea typeface="+mn-ea"/>
                <a:cs typeface="+mn-cs"/>
              </a:rPr>
              <a:t> </a:t>
            </a:r>
          </a:p>
          <a:p>
            <a:r>
              <a:rPr lang="en-GB" sz="900" b="1" kern="1200" dirty="0" smtClean="0">
                <a:solidFill>
                  <a:schemeClr val="tx1"/>
                </a:solidFill>
                <a:effectLst/>
                <a:latin typeface="Arial" panose="020B0604020202020204" pitchFamily="34" charset="0"/>
                <a:ea typeface="+mn-ea"/>
                <a:cs typeface="+mn-cs"/>
              </a:rPr>
              <a:t> </a:t>
            </a:r>
            <a:endParaRPr lang="en-GB" sz="900" kern="1200" dirty="0" smtClean="0">
              <a:solidFill>
                <a:schemeClr val="tx1"/>
              </a:solidFill>
              <a:effectLst/>
              <a:latin typeface="Arial" panose="020B0604020202020204" pitchFamily="34" charset="0"/>
              <a:ea typeface="+mn-ea"/>
              <a:cs typeface="+mn-cs"/>
            </a:endParaRPr>
          </a:p>
          <a:p>
            <a:r>
              <a:rPr lang="en-GB" b="1" u="sng" dirty="0" smtClean="0"/>
              <a:t>&lt;CLICK&gt;</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7</a:t>
            </a:fld>
            <a:endParaRPr lang="en-GB" dirty="0"/>
          </a:p>
        </p:txBody>
      </p:sp>
    </p:spTree>
    <p:extLst>
      <p:ext uri="{BB962C8B-B14F-4D97-AF65-F5344CB8AC3E}">
        <p14:creationId xmlns:p14="http://schemas.microsoft.com/office/powerpoint/2010/main" val="2744800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u="sng" kern="1200" dirty="0" smtClean="0">
                <a:solidFill>
                  <a:schemeClr val="tx1"/>
                </a:solidFill>
                <a:effectLst/>
                <a:latin typeface="Arial" panose="020B0604020202020204" pitchFamily="34" charset="0"/>
                <a:ea typeface="+mn-ea"/>
                <a:cs typeface="+mn-cs"/>
              </a:rPr>
              <a:t>SLIDE 8</a:t>
            </a:r>
            <a:endParaRPr lang="en-GB" sz="900" kern="1200" dirty="0" smtClean="0">
              <a:solidFill>
                <a:schemeClr val="tx1"/>
              </a:solidFill>
              <a:effectLst/>
              <a:latin typeface="Arial" panose="020B0604020202020204" pitchFamily="34" charset="0"/>
              <a:ea typeface="+mn-ea"/>
              <a:cs typeface="+mn-cs"/>
            </a:endParaRPr>
          </a:p>
          <a:p>
            <a:r>
              <a:rPr lang="en-GB" sz="900" b="1" kern="1200" dirty="0" smtClean="0">
                <a:solidFill>
                  <a:schemeClr val="tx1"/>
                </a:solidFill>
                <a:effectLst/>
                <a:latin typeface="Arial" panose="020B0604020202020204" pitchFamily="34" charset="0"/>
                <a:ea typeface="+mn-ea"/>
                <a:cs typeface="+mn-cs"/>
              </a:rPr>
              <a:t> </a:t>
            </a:r>
            <a:endParaRPr lang="en-GB" sz="900" kern="1200" dirty="0" smtClean="0">
              <a:solidFill>
                <a:schemeClr val="tx1"/>
              </a:solidFill>
              <a:effectLst/>
              <a:latin typeface="Arial" panose="020B0604020202020204" pitchFamily="34" charset="0"/>
              <a:ea typeface="+mn-ea"/>
              <a:cs typeface="+mn-cs"/>
            </a:endParaRPr>
          </a:p>
          <a:p>
            <a:r>
              <a:rPr lang="en-GB" sz="900" b="1" kern="1200" dirty="0" smtClean="0">
                <a:solidFill>
                  <a:schemeClr val="tx1"/>
                </a:solidFill>
                <a:effectLst/>
                <a:latin typeface="Arial" panose="020B0604020202020204" pitchFamily="34" charset="0"/>
                <a:ea typeface="+mn-ea"/>
                <a:cs typeface="+mn-cs"/>
              </a:rPr>
              <a:t>Can we trust AI and machine learning?</a:t>
            </a:r>
          </a:p>
          <a:p>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Machine learning is a powerful tool with huge potential, because it encompasses a staggering range of applications – recommendation search engines, fraud identification, detecting and predicting machine failure, optimising options-trading strategies, diagnosing health conditions, speech recognition and translation, enabling conversations with chat-bots, image recognition and classification, spam detection, predicting everything from how likely someone is to click on an advertisement, to how many new patients a hospital will admit, through to autonomous vehicles.</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While professional accountants may not need to develop machine learning algorithms themselves, they do need to have a sense of what they are dealing with.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We have to trust the data, and trust the tech. Accountants need to have the ability to have a view on whether one can trust the decisions of these systems and the contexts within which they operate. Ethical decision making is necessary.</a:t>
            </a:r>
          </a:p>
          <a:p>
            <a:endParaRPr lang="en-GB" sz="900" kern="1200" dirty="0" smtClean="0">
              <a:solidFill>
                <a:schemeClr val="tx1"/>
              </a:solidFill>
              <a:effectLst/>
              <a:latin typeface="Arial" panose="020B0604020202020204" pitchFamily="34" charset="0"/>
              <a:ea typeface="+mn-ea"/>
              <a:cs typeface="+mn-cs"/>
            </a:endParaRPr>
          </a:p>
          <a:p>
            <a:r>
              <a:rPr lang="en-GB" sz="900" b="1" u="sng" kern="1200" dirty="0" smtClean="0">
                <a:solidFill>
                  <a:schemeClr val="tx1"/>
                </a:solidFill>
                <a:effectLst/>
                <a:latin typeface="Arial" panose="020B0604020202020204" pitchFamily="34" charset="0"/>
                <a:ea typeface="+mn-ea"/>
                <a:cs typeface="+mn-cs"/>
              </a:rPr>
              <a:t>&lt;CLICK&gt;</a:t>
            </a:r>
          </a:p>
          <a:p>
            <a:endParaRPr lang="en-GB" sz="9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pPr/>
              <a:t>8</a:t>
            </a:fld>
            <a:endParaRPr lang="en-GB" dirty="0"/>
          </a:p>
        </p:txBody>
      </p:sp>
    </p:spTree>
    <p:extLst>
      <p:ext uri="{BB962C8B-B14F-4D97-AF65-F5344CB8AC3E}">
        <p14:creationId xmlns:p14="http://schemas.microsoft.com/office/powerpoint/2010/main" val="164421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u="sng" kern="1200" dirty="0" smtClean="0">
                <a:solidFill>
                  <a:schemeClr val="tx1"/>
                </a:solidFill>
                <a:effectLst/>
                <a:latin typeface="Arial" panose="020B0604020202020204" pitchFamily="34" charset="0"/>
                <a:ea typeface="+mn-ea"/>
                <a:cs typeface="+mn-cs"/>
              </a:rPr>
              <a:t>SLIDE 9</a:t>
            </a:r>
            <a:endParaRPr lang="en-GB" sz="900" kern="1200" dirty="0" smtClean="0">
              <a:solidFill>
                <a:schemeClr val="tx1"/>
              </a:solidFill>
              <a:effectLst/>
              <a:latin typeface="Arial" panose="020B0604020202020204" pitchFamily="34" charset="0"/>
              <a:ea typeface="+mn-ea"/>
              <a:cs typeface="+mn-cs"/>
            </a:endParaRPr>
          </a:p>
          <a:p>
            <a:r>
              <a:rPr lang="en-GB" sz="900" b="1" kern="1200" dirty="0" smtClean="0">
                <a:solidFill>
                  <a:schemeClr val="tx1"/>
                </a:solidFill>
                <a:effectLst/>
                <a:latin typeface="Arial" panose="020B0604020202020204" pitchFamily="34" charset="0"/>
                <a:ea typeface="+mn-ea"/>
                <a:cs typeface="+mn-cs"/>
              </a:rPr>
              <a:t> </a:t>
            </a:r>
            <a:endParaRPr lang="en-GB" sz="900" kern="1200" dirty="0" smtClean="0">
              <a:solidFill>
                <a:schemeClr val="tx1"/>
              </a:solidFill>
              <a:effectLst/>
              <a:latin typeface="Arial" panose="020B0604020202020204" pitchFamily="34" charset="0"/>
              <a:ea typeface="+mn-ea"/>
              <a:cs typeface="+mn-cs"/>
            </a:endParaRPr>
          </a:p>
          <a:p>
            <a:r>
              <a:rPr lang="en-GB" sz="900" b="1" kern="1200" dirty="0" smtClean="0">
                <a:solidFill>
                  <a:schemeClr val="tx1"/>
                </a:solidFill>
                <a:effectLst/>
                <a:latin typeface="Arial" panose="020B0604020202020204" pitchFamily="34" charset="0"/>
                <a:ea typeface="+mn-ea"/>
                <a:cs typeface="+mn-cs"/>
              </a:rPr>
              <a:t>Acting in the public interest: who is accountable? </a:t>
            </a:r>
            <a:endParaRPr lang="en-GB" sz="900" kern="1200" dirty="0" smtClean="0">
              <a:solidFill>
                <a:schemeClr val="tx1"/>
              </a:solidFill>
              <a:effectLst/>
              <a:latin typeface="Arial" panose="020B0604020202020204" pitchFamily="34" charset="0"/>
              <a:ea typeface="+mn-ea"/>
              <a:cs typeface="+mn-cs"/>
            </a:endParaRPr>
          </a:p>
          <a:p>
            <a:r>
              <a:rPr lang="en-GB" sz="900" kern="1200" dirty="0" smtClean="0">
                <a:solidFill>
                  <a:schemeClr val="tx1"/>
                </a:solidFill>
                <a:effectLst/>
                <a:latin typeface="Arial" panose="020B0604020202020204" pitchFamily="34" charset="0"/>
                <a:ea typeface="+mn-ea"/>
                <a:cs typeface="+mn-cs"/>
              </a:rPr>
              <a:t>There are ethical dimensions to AI and machine learning, for example the issue of ‘who is accountable?!’ for decisions based on machine learning, and recognising and managing bias based on the data that feeds algorithms. This is an issue which could take up a whole other speech, but thankfully our excellent report covers this area in detail.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But we need to address this question here and now because technology raises issues about public good and public value.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Professional accountants, particularly if operating within a commercial environment, may find themselves being pulled in different directions as a result.</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Machine learning has the potential to create unintended consequences which can compromise innocent stakeholders whether or not they are directly connected to the technology being employed.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When it comes to accountability, there may be wider questions beyond individual or company liability - autonomous vehicles are a very current example. </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And on the hype surrounding AI, data irregularities and the consequent potential to deceive the public - which includes fee paying customers - with false promises could create modern day versions of age old scamming opportunities.</a:t>
            </a:r>
          </a:p>
          <a:p>
            <a:r>
              <a:rPr lang="en-GB" sz="900" kern="1200" dirty="0" smtClean="0">
                <a:solidFill>
                  <a:schemeClr val="tx1"/>
                </a:solidFill>
                <a:effectLst/>
                <a:latin typeface="Arial" panose="020B0604020202020204" pitchFamily="34" charset="0"/>
                <a:ea typeface="+mn-ea"/>
                <a:cs typeface="+mn-cs"/>
              </a:rPr>
              <a:t> </a:t>
            </a:r>
          </a:p>
          <a:p>
            <a:r>
              <a:rPr lang="en-GB" sz="900" kern="1200" dirty="0" smtClean="0">
                <a:solidFill>
                  <a:schemeClr val="tx1"/>
                </a:solidFill>
                <a:effectLst/>
                <a:latin typeface="Arial" panose="020B0604020202020204" pitchFamily="34" charset="0"/>
                <a:ea typeface="+mn-ea"/>
                <a:cs typeface="+mn-cs"/>
              </a:rPr>
              <a:t>Disclosure and the level of transparency can have implications for wider public interest considerations. </a:t>
            </a:r>
          </a:p>
          <a:p>
            <a:r>
              <a:rPr lang="en-GB" sz="900" b="1" u="sng" kern="1200" dirty="0" smtClean="0">
                <a:solidFill>
                  <a:schemeClr val="tx1"/>
                </a:solidFill>
                <a:effectLst/>
                <a:latin typeface="Arial" panose="020B0604020202020204" pitchFamily="34" charset="0"/>
                <a:ea typeface="+mn-ea"/>
                <a:cs typeface="+mn-cs"/>
              </a:rPr>
              <a:t>&lt;CLICK&gt;</a:t>
            </a:r>
            <a:endParaRPr lang="en-GB" sz="9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pPr/>
              <a:t>9</a:t>
            </a:fld>
            <a:endParaRPr lang="en-GB" dirty="0"/>
          </a:p>
        </p:txBody>
      </p:sp>
    </p:spTree>
    <p:extLst>
      <p:ext uri="{BB962C8B-B14F-4D97-AF65-F5344CB8AC3E}">
        <p14:creationId xmlns:p14="http://schemas.microsoft.com/office/powerpoint/2010/main" val="2365883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Title (Red &amp; Black)">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98220" y="1301100"/>
            <a:ext cx="7277815" cy="268620"/>
          </a:xfrm>
          <a:prstGeom prst="rect">
            <a:avLst/>
          </a:prstGeom>
        </p:spPr>
        <p:txBody>
          <a:bodyPr vert="horz" lIns="0" tIns="0" rIns="0" bIns="0" rtlCol="0" anchor="t" anchorCtr="0">
            <a:normAutofit/>
          </a:bodyPr>
          <a:lstStyle>
            <a:lvl1pPr>
              <a:defRPr sz="1400" baseline="0">
                <a:solidFill>
                  <a:schemeClr val="tx2"/>
                </a:solidFill>
              </a:defRPr>
            </a:lvl1pPr>
          </a:lstStyle>
          <a:p>
            <a:r>
              <a:rPr lang="en-US" dirty="0"/>
              <a:t>Click to edit first line Master title</a:t>
            </a:r>
          </a:p>
        </p:txBody>
      </p:sp>
      <p:sp>
        <p:nvSpPr>
          <p:cNvPr id="3" name="Text Placeholder 2"/>
          <p:cNvSpPr>
            <a:spLocks noGrp="1"/>
          </p:cNvSpPr>
          <p:nvPr>
            <p:ph type="body" sz="quarter" idx="10" hasCustomPrompt="1"/>
          </p:nvPr>
        </p:nvSpPr>
        <p:spPr>
          <a:xfrm>
            <a:off x="998220" y="1630681"/>
            <a:ext cx="7277815" cy="860822"/>
          </a:xfrm>
        </p:spPr>
        <p:txBody>
          <a:bodyPr>
            <a:normAutofit/>
          </a:bodyPr>
          <a:lstStyle>
            <a:lvl1pPr>
              <a:defRPr sz="2100">
                <a:latin typeface="Arial (Headings)"/>
                <a:cs typeface="Arial (Headings)"/>
              </a:defRPr>
            </a:lvl1pPr>
          </a:lstStyle>
          <a:p>
            <a:pPr lvl="0"/>
            <a:r>
              <a:rPr lang="en-GB" dirty="0"/>
              <a:t>Click to edit second line Master title</a:t>
            </a:r>
          </a:p>
        </p:txBody>
      </p:sp>
      <p:sp>
        <p:nvSpPr>
          <p:cNvPr id="6" name="TextBox 5"/>
          <p:cNvSpPr txBox="1"/>
          <p:nvPr userDrawn="1"/>
        </p:nvSpPr>
        <p:spPr>
          <a:xfrm>
            <a:off x="346104" y="4864694"/>
            <a:ext cx="1774918" cy="92333"/>
          </a:xfrm>
          <a:prstGeom prst="rect">
            <a:avLst/>
          </a:prstGeom>
          <a:noFill/>
        </p:spPr>
        <p:txBody>
          <a:bodyPr wrap="square" lIns="0" tIns="0" rIns="0" bIns="0" rtlCol="0">
            <a:spAutoFit/>
          </a:bodyPr>
          <a:lstStyle/>
          <a:p>
            <a:r>
              <a:rPr lang="en-GB" sz="600" dirty="0"/>
              <a:t>© ACCA      </a:t>
            </a:r>
            <a:r>
              <a:rPr lang="en-GB" sz="600" b="1" dirty="0"/>
              <a:t>PUBLIC</a:t>
            </a:r>
          </a:p>
        </p:txBody>
      </p:sp>
    </p:spTree>
    <p:extLst>
      <p:ext uri="{BB962C8B-B14F-4D97-AF65-F5344CB8AC3E}">
        <p14:creationId xmlns:p14="http://schemas.microsoft.com/office/powerpoint/2010/main" val="383115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1593"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0"/>
          </p:nvPr>
        </p:nvSpPr>
        <p:spPr>
          <a:xfrm>
            <a:off x="4732735" y="1295400"/>
            <a:ext cx="3543300" cy="32206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1" hasCustomPrompt="1"/>
          </p:nvPr>
        </p:nvSpPr>
        <p:spPr>
          <a:xfrm>
            <a:off x="994649" y="1295400"/>
            <a:ext cx="3543300" cy="3220641"/>
          </a:xfrm>
        </p:spPr>
        <p:txBody>
          <a:bodyPr/>
          <a:lstStyle/>
          <a:p>
            <a:pPr lvl="0"/>
            <a:r>
              <a:rPr lang="en-US" dirty="0"/>
              <a:t>Chart</a:t>
            </a:r>
          </a:p>
        </p:txBody>
      </p:sp>
    </p:spTree>
    <p:extLst>
      <p:ext uri="{BB962C8B-B14F-4D97-AF65-F5344CB8AC3E}">
        <p14:creationId xmlns:p14="http://schemas.microsoft.com/office/powerpoint/2010/main" val="397642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Media Placeholder 9"/>
          <p:cNvSpPr>
            <a:spLocks noGrp="1"/>
          </p:cNvSpPr>
          <p:nvPr>
            <p:ph type="media" sz="quarter" idx="13"/>
          </p:nvPr>
        </p:nvSpPr>
        <p:spPr>
          <a:xfrm>
            <a:off x="998220" y="1295400"/>
            <a:ext cx="7277100" cy="3220641"/>
          </a:xfrm>
        </p:spPr>
        <p:txBody>
          <a:bodyPr/>
          <a:lstStyle/>
          <a:p>
            <a:r>
              <a:rPr lang="en-US"/>
              <a:t>Click icon to add media</a:t>
            </a:r>
            <a:endParaRPr lang="en-GB"/>
          </a:p>
        </p:txBody>
      </p:sp>
    </p:spTree>
    <p:extLst>
      <p:ext uri="{BB962C8B-B14F-4D97-AF65-F5344CB8AC3E}">
        <p14:creationId xmlns:p14="http://schemas.microsoft.com/office/powerpoint/2010/main" val="203421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 Column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98220" y="1764042"/>
            <a:ext cx="7277100" cy="2751999"/>
          </a:xfrm>
        </p:spPr>
        <p:txBody>
          <a:bodyPr/>
          <a:lstStyle>
            <a:lvl1pPr>
              <a:spcBef>
                <a:spcPts val="600"/>
              </a:spcBef>
              <a:spcAft>
                <a:spcPts val="0"/>
              </a:spcAft>
              <a:defRPr sz="1600"/>
            </a:lvl1pPr>
            <a:lvl2pPr marL="230981" indent="-230981">
              <a:spcBef>
                <a:spcPts val="600"/>
              </a:spcBef>
              <a:spcAft>
                <a:spcPts val="0"/>
              </a:spcAft>
              <a:defRPr sz="1600"/>
            </a:lvl2pPr>
            <a:lvl3pPr marL="404813" indent="-173831">
              <a:spcBef>
                <a:spcPts val="600"/>
              </a:spcBef>
              <a:spcAft>
                <a:spcPts val="0"/>
              </a:spcAft>
              <a:defRPr sz="1400"/>
            </a:lvl3pPr>
            <a:lvl4pPr marL="584597" indent="-188119">
              <a:spcBef>
                <a:spcPts val="600"/>
              </a:spcBef>
              <a:spcAft>
                <a:spcPts val="0"/>
              </a:spcAft>
              <a:defRPr sz="1400"/>
            </a:lvl4pPr>
            <a:lvl5pPr marL="721519" indent="-136922">
              <a:spcBef>
                <a:spcPts val="600"/>
              </a:spcBef>
              <a:spcAft>
                <a:spcPts val="0"/>
              </a:spcAft>
              <a:defRPr sz="14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436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998220" y="1764042"/>
            <a:ext cx="3543300" cy="27519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4732020" y="1764042"/>
            <a:ext cx="3543300" cy="275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228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Picture Placeholder 7"/>
          <p:cNvSpPr>
            <a:spLocks noGrp="1"/>
          </p:cNvSpPr>
          <p:nvPr>
            <p:ph type="pic" sz="quarter" idx="14" hasCustomPrompt="1"/>
          </p:nvPr>
        </p:nvSpPr>
        <p:spPr>
          <a:xfrm>
            <a:off x="1007270" y="1762240"/>
            <a:ext cx="2753802" cy="2753802"/>
          </a:xfrm>
          <a:solidFill>
            <a:srgbClr val="BEBEBE"/>
          </a:solidFill>
        </p:spPr>
        <p:txBody>
          <a:bodyPr/>
          <a:lstStyle>
            <a:lvl1pPr>
              <a:defRPr baseline="0"/>
            </a:lvl1pPr>
          </a:lstStyle>
          <a:p>
            <a:r>
              <a:rPr lang="en-GB" dirty="0"/>
              <a:t>Insert picture here</a:t>
            </a:r>
          </a:p>
        </p:txBody>
      </p:sp>
      <p:sp>
        <p:nvSpPr>
          <p:cNvPr id="5" name="Content Placeholder 2"/>
          <p:cNvSpPr>
            <a:spLocks noGrp="1"/>
          </p:cNvSpPr>
          <p:nvPr>
            <p:ph idx="1"/>
          </p:nvPr>
        </p:nvSpPr>
        <p:spPr>
          <a:xfrm>
            <a:off x="4732020" y="1764042"/>
            <a:ext cx="3543300" cy="2751999"/>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685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0"/>
          </p:nvPr>
        </p:nvSpPr>
        <p:spPr>
          <a:xfrm>
            <a:off x="4732735" y="1764042"/>
            <a:ext cx="3543300" cy="275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1" hasCustomPrompt="1"/>
          </p:nvPr>
        </p:nvSpPr>
        <p:spPr>
          <a:xfrm>
            <a:off x="994649" y="1764042"/>
            <a:ext cx="3543300" cy="2751999"/>
          </a:xfrm>
        </p:spPr>
        <p:txBody>
          <a:bodyPr/>
          <a:lstStyle/>
          <a:p>
            <a:pPr lvl="0"/>
            <a:r>
              <a:rPr lang="en-US" dirty="0"/>
              <a:t>Chart</a:t>
            </a:r>
          </a:p>
        </p:txBody>
      </p:sp>
    </p:spTree>
    <p:extLst>
      <p:ext uri="{BB962C8B-B14F-4D97-AF65-F5344CB8AC3E}">
        <p14:creationId xmlns:p14="http://schemas.microsoft.com/office/powerpoint/2010/main" val="72673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0" name="Media Placeholder 9"/>
          <p:cNvSpPr>
            <a:spLocks noGrp="1"/>
          </p:cNvSpPr>
          <p:nvPr>
            <p:ph type="media" sz="quarter" idx="13"/>
          </p:nvPr>
        </p:nvSpPr>
        <p:spPr>
          <a:xfrm>
            <a:off x="998220" y="1764042"/>
            <a:ext cx="7277100" cy="2751999"/>
          </a:xfrm>
        </p:spPr>
        <p:txBody>
          <a:bodyPr/>
          <a:lstStyle/>
          <a:p>
            <a:r>
              <a:rPr lang="en-US"/>
              <a:t>Click icon to add media</a:t>
            </a:r>
            <a:endParaRPr lang="en-GB"/>
          </a:p>
        </p:txBody>
      </p:sp>
    </p:spTree>
    <p:extLst>
      <p:ext uri="{BB962C8B-B14F-4D97-AF65-F5344CB8AC3E}">
        <p14:creationId xmlns:p14="http://schemas.microsoft.com/office/powerpoint/2010/main" val="110009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1508761" y="1140219"/>
            <a:ext cx="3218422" cy="3218422"/>
          </a:xfrm>
          <a:prstGeom prst="rect">
            <a:avLst/>
          </a:prstGeom>
          <a:noFill/>
          <a:ln w="12700" cmpd="sng">
            <a:solidFill>
              <a:srgbClr val="C80000"/>
            </a:solidFill>
          </a:ln>
        </p:spPr>
        <p:txBody>
          <a:bodyPr lIns="175500" tIns="135000" rIns="135000" bIns="67500"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p>
        </p:txBody>
      </p:sp>
      <p:sp>
        <p:nvSpPr>
          <p:cNvPr id="4" name="Title Placeholder 1"/>
          <p:cNvSpPr>
            <a:spLocks noGrp="1"/>
          </p:cNvSpPr>
          <p:nvPr>
            <p:ph type="title" hasCustomPrompt="1"/>
          </p:nvPr>
        </p:nvSpPr>
        <p:spPr>
          <a:xfrm>
            <a:off x="1653541" y="2430780"/>
            <a:ext cx="2933699" cy="1737360"/>
          </a:xfrm>
          <a:prstGeom prst="rect">
            <a:avLst/>
          </a:prstGeom>
        </p:spPr>
        <p:txBody>
          <a:bodyPr vert="horz" lIns="0" tIns="0" rIns="0" bIns="0" rtlCol="0" anchor="t" anchorCtr="0">
            <a:normAutofit/>
          </a:bodyPr>
          <a:lstStyle>
            <a:lvl1pPr algn="l">
              <a:defRPr sz="1600" baseline="0">
                <a:solidFill>
                  <a:srgbClr val="C8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1653541"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p>
        </p:txBody>
      </p:sp>
      <p:sp>
        <p:nvSpPr>
          <p:cNvPr id="14" name="Text Placeholder 13"/>
          <p:cNvSpPr>
            <a:spLocks noGrp="1"/>
          </p:cNvSpPr>
          <p:nvPr>
            <p:ph type="body" sz="quarter" idx="10" hasCustomPrompt="1"/>
          </p:nvPr>
        </p:nvSpPr>
        <p:spPr>
          <a:xfrm>
            <a:off x="1576864" y="983456"/>
            <a:ext cx="3033713" cy="1439704"/>
          </a:xfrm>
          <a:prstGeom prst="rect">
            <a:avLst/>
          </a:prstGeom>
        </p:spPr>
        <p:txBody>
          <a:bodyPr vert="horz" lIns="68580" tIns="34290" rIns="68580" bIns="34290"/>
          <a:lstStyle>
            <a:lvl1pPr marL="0" indent="0">
              <a:buFontTx/>
              <a:buNone/>
              <a:defRPr sz="9000" b="1">
                <a:solidFill>
                  <a:srgbClr val="C80000"/>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758521980"/>
      </p:ext>
    </p:extLst>
  </p:cSld>
  <p:clrMapOvr>
    <a:masterClrMapping/>
  </p:clrMapOvr>
  <p:extLst mod="1">
    <p:ext uri="{DCECCB84-F9BA-43D5-87BE-67443E8EF086}">
      <p15:sldGuideLst xmlns:p15="http://schemas.microsoft.com/office/powerpoint/2012/main" xmlns="">
        <p15:guide id="2" pos="1277" userDrawn="1">
          <p15:clr>
            <a:srgbClr val="FBAE40"/>
          </p15:clr>
        </p15:guide>
        <p15:guide id="3" orient="horz" pos="21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fographic Style (Black)">
    <p:spTree>
      <p:nvGrpSpPr>
        <p:cNvPr id="1" name=""/>
        <p:cNvGrpSpPr/>
        <p:nvPr/>
      </p:nvGrpSpPr>
      <p:grpSpPr>
        <a:xfrm>
          <a:off x="0" y="0"/>
          <a:ext cx="0" cy="0"/>
          <a:chOff x="0" y="0"/>
          <a:chExt cx="0" cy="0"/>
        </a:xfrm>
      </p:grpSpPr>
      <p:sp>
        <p:nvSpPr>
          <p:cNvPr id="7" name="Title 1"/>
          <p:cNvSpPr txBox="1">
            <a:spLocks/>
          </p:cNvSpPr>
          <p:nvPr userDrawn="1"/>
        </p:nvSpPr>
        <p:spPr bwMode="auto">
          <a:xfrm>
            <a:off x="1508761" y="1140219"/>
            <a:ext cx="3218422" cy="3218422"/>
          </a:xfrm>
          <a:prstGeom prst="rect">
            <a:avLst/>
          </a:prstGeom>
          <a:noFill/>
          <a:ln w="12700" cmpd="sng">
            <a:solidFill>
              <a:schemeClr val="tx1"/>
            </a:solidFill>
          </a:ln>
        </p:spPr>
        <p:txBody>
          <a:bodyPr lIns="175500" tIns="135000" rIns="135000" bIns="67500"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srgbClr val="000000"/>
              </a:solidFill>
            </a:endParaRPr>
          </a:p>
        </p:txBody>
      </p:sp>
      <p:sp>
        <p:nvSpPr>
          <p:cNvPr id="4" name="Title Placeholder 1"/>
          <p:cNvSpPr>
            <a:spLocks noGrp="1"/>
          </p:cNvSpPr>
          <p:nvPr>
            <p:ph type="title" hasCustomPrompt="1"/>
          </p:nvPr>
        </p:nvSpPr>
        <p:spPr>
          <a:xfrm>
            <a:off x="1653541" y="2430780"/>
            <a:ext cx="2933699" cy="1737360"/>
          </a:xfrm>
          <a:prstGeom prst="rect">
            <a:avLst/>
          </a:prstGeom>
        </p:spPr>
        <p:txBody>
          <a:bodyPr vert="horz" lIns="0" tIns="0" rIns="0" bIns="0" rtlCol="0" anchor="t" anchorCtr="0">
            <a:normAutofit/>
          </a:bodyPr>
          <a:lstStyle>
            <a:lvl1pPr algn="l">
              <a:defRPr sz="1600" baseline="0">
                <a:solidFill>
                  <a:srgbClr val="00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1653541"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p>
        </p:txBody>
      </p:sp>
      <p:sp>
        <p:nvSpPr>
          <p:cNvPr id="14" name="Text Placeholder 13"/>
          <p:cNvSpPr>
            <a:spLocks noGrp="1"/>
          </p:cNvSpPr>
          <p:nvPr>
            <p:ph type="body" sz="quarter" idx="10" hasCustomPrompt="1"/>
          </p:nvPr>
        </p:nvSpPr>
        <p:spPr>
          <a:xfrm>
            <a:off x="1576864" y="983456"/>
            <a:ext cx="3033713" cy="1439704"/>
          </a:xfrm>
          <a:prstGeom prst="rect">
            <a:avLst/>
          </a:prstGeom>
        </p:spPr>
        <p:txBody>
          <a:bodyPr vert="horz" lIns="68580" tIns="34290" rIns="68580" bIns="34290"/>
          <a:lstStyle>
            <a:lvl1pPr marL="0" indent="0">
              <a:buFontTx/>
              <a:buNone/>
              <a:defRPr sz="9000" b="1">
                <a:solidFill>
                  <a:schemeClr val="tx1"/>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161050730"/>
      </p:ext>
    </p:extLst>
  </p:cSld>
  <p:clrMapOvr>
    <a:masterClrMapping/>
  </p:clrMapOvr>
  <p:extLst mod="1">
    <p:ext uri="{DCECCB84-F9BA-43D5-87BE-67443E8EF086}">
      <p15:sldGuideLst xmlns:p15="http://schemas.microsoft.com/office/powerpoint/2012/main" xmlns="">
        <p15:guide id="2" pos="125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fographic Style (White)">
    <p:spTree>
      <p:nvGrpSpPr>
        <p:cNvPr id="1" name=""/>
        <p:cNvGrpSpPr/>
        <p:nvPr/>
      </p:nvGrpSpPr>
      <p:grpSpPr>
        <a:xfrm>
          <a:off x="0" y="0"/>
          <a:ext cx="0" cy="0"/>
          <a:chOff x="0" y="0"/>
          <a:chExt cx="0" cy="0"/>
        </a:xfrm>
      </p:grpSpPr>
      <p:sp>
        <p:nvSpPr>
          <p:cNvPr id="7" name="Title 1"/>
          <p:cNvSpPr txBox="1">
            <a:spLocks/>
          </p:cNvSpPr>
          <p:nvPr userDrawn="1"/>
        </p:nvSpPr>
        <p:spPr bwMode="auto">
          <a:xfrm>
            <a:off x="1508761" y="1140219"/>
            <a:ext cx="3218422" cy="3218422"/>
          </a:xfrm>
          <a:prstGeom prst="rect">
            <a:avLst/>
          </a:prstGeom>
          <a:noFill/>
          <a:ln w="12700" cmpd="sng">
            <a:solidFill>
              <a:schemeClr val="bg1"/>
            </a:solidFill>
          </a:ln>
        </p:spPr>
        <p:txBody>
          <a:bodyPr lIns="175500" tIns="135000" rIns="135000" bIns="67500"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schemeClr val="bg1"/>
              </a:solidFill>
            </a:endParaRPr>
          </a:p>
        </p:txBody>
      </p:sp>
      <p:sp>
        <p:nvSpPr>
          <p:cNvPr id="4" name="Title Placeholder 1"/>
          <p:cNvSpPr>
            <a:spLocks noGrp="1"/>
          </p:cNvSpPr>
          <p:nvPr>
            <p:ph type="title" hasCustomPrompt="1"/>
          </p:nvPr>
        </p:nvSpPr>
        <p:spPr>
          <a:xfrm>
            <a:off x="1653541" y="2430780"/>
            <a:ext cx="2933699" cy="1737360"/>
          </a:xfrm>
          <a:prstGeom prst="rect">
            <a:avLst/>
          </a:prstGeom>
        </p:spPr>
        <p:txBody>
          <a:bodyPr vert="horz" lIns="0" tIns="0" rIns="0" bIns="0" rtlCol="0" anchor="t" anchorCtr="0">
            <a:normAutofit/>
          </a:bodyPr>
          <a:lstStyle>
            <a:lvl1pPr algn="l">
              <a:defRPr sz="1600" baseline="0">
                <a:solidFill>
                  <a:schemeClr val="bg1"/>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1653541"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p>
        </p:txBody>
      </p:sp>
      <p:sp>
        <p:nvSpPr>
          <p:cNvPr id="14" name="Text Placeholder 13"/>
          <p:cNvSpPr>
            <a:spLocks noGrp="1"/>
          </p:cNvSpPr>
          <p:nvPr>
            <p:ph type="body" sz="quarter" idx="10" hasCustomPrompt="1"/>
          </p:nvPr>
        </p:nvSpPr>
        <p:spPr>
          <a:xfrm>
            <a:off x="1576864" y="983456"/>
            <a:ext cx="3033713" cy="1439704"/>
          </a:xfrm>
          <a:prstGeom prst="rect">
            <a:avLst/>
          </a:prstGeom>
        </p:spPr>
        <p:txBody>
          <a:bodyPr vert="horz" lIns="68580" tIns="34290" rIns="68580" bIns="34290"/>
          <a:lstStyle>
            <a:lvl1pPr marL="0" indent="0">
              <a:buFontTx/>
              <a:buNone/>
              <a:defRPr sz="9000" b="1">
                <a:solidFill>
                  <a:schemeClr val="bg1"/>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1833511467"/>
      </p:ext>
    </p:extLst>
  </p:cSld>
  <p:clrMapOvr>
    <a:masterClrMapping/>
  </p:clrMapOvr>
  <p:extLst mod="1">
    <p:ext uri="{DCECCB84-F9BA-43D5-87BE-67443E8EF086}">
      <p15:sldGuideLst xmlns:p15="http://schemas.microsoft.com/office/powerpoint/2012/main" xmlns="">
        <p15:guide id="2" pos="127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ster Title (Red &amp; White)">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itle Placeholder 1"/>
          <p:cNvSpPr>
            <a:spLocks noGrp="1"/>
          </p:cNvSpPr>
          <p:nvPr>
            <p:ph type="title" hasCustomPrompt="1"/>
          </p:nvPr>
        </p:nvSpPr>
        <p:spPr>
          <a:xfrm>
            <a:off x="998220" y="1301100"/>
            <a:ext cx="7277815" cy="268620"/>
          </a:xfrm>
          <a:prstGeom prst="rect">
            <a:avLst/>
          </a:prstGeom>
        </p:spPr>
        <p:txBody>
          <a:bodyPr vert="horz" lIns="0" tIns="0" rIns="0" bIns="0" rtlCol="0" anchor="t" anchorCtr="0">
            <a:normAutofit/>
          </a:bodyPr>
          <a:lstStyle>
            <a:lvl1pPr>
              <a:defRPr sz="1400"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998220" y="1630681"/>
            <a:ext cx="7277815" cy="860822"/>
          </a:xfrm>
        </p:spPr>
        <p:txBody>
          <a:bodyPr>
            <a:normAutofit/>
          </a:bodyPr>
          <a:lstStyle>
            <a:lvl1pPr>
              <a:defRPr sz="2100">
                <a:latin typeface="Arial (Headings)"/>
                <a:cs typeface="Arial (Headings)"/>
              </a:defRPr>
            </a:lvl1pPr>
          </a:lstStyle>
          <a:p>
            <a:pPr lvl="0"/>
            <a:r>
              <a:rPr lang="en-GB" dirty="0"/>
              <a:t>Click to edit second line Master title</a:t>
            </a:r>
          </a:p>
        </p:txBody>
      </p:sp>
      <p:sp>
        <p:nvSpPr>
          <p:cNvPr id="5" name="TextBox 4"/>
          <p:cNvSpPr txBox="1"/>
          <p:nvPr userDrawn="1"/>
        </p:nvSpPr>
        <p:spPr>
          <a:xfrm>
            <a:off x="346104" y="4864694"/>
            <a:ext cx="1874653" cy="92333"/>
          </a:xfrm>
          <a:prstGeom prst="rect">
            <a:avLst/>
          </a:prstGeom>
          <a:noFill/>
        </p:spPr>
        <p:txBody>
          <a:bodyPr wrap="square" lIns="0" tIns="0" rIns="0" bIns="0" rtlCol="0">
            <a:spAutoFit/>
          </a:bodyPr>
          <a:lstStyle/>
          <a:p>
            <a:r>
              <a:rPr lang="en-GB" sz="600" dirty="0">
                <a:solidFill>
                  <a:schemeClr val="bg1"/>
                </a:solidFill>
              </a:rPr>
              <a:t>© ACCA      </a:t>
            </a:r>
            <a:r>
              <a:rPr lang="en-GB" sz="600" b="1" dirty="0">
                <a:solidFill>
                  <a:schemeClr val="bg1"/>
                </a:solidFill>
              </a:rPr>
              <a:t>PUBLIC</a:t>
            </a:r>
          </a:p>
        </p:txBody>
      </p:sp>
    </p:spTree>
    <p:extLst>
      <p:ext uri="{BB962C8B-B14F-4D97-AF65-F5344CB8AC3E}">
        <p14:creationId xmlns:p14="http://schemas.microsoft.com/office/powerpoint/2010/main" val="18375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1593" userDrawn="1">
          <p15:clr>
            <a:srgbClr val="FBAE40"/>
          </p15:clr>
        </p15:guide>
        <p15:guide id="2" pos="3840" userDrawn="1">
          <p15:clr>
            <a:srgbClr val="FBAE40"/>
          </p15:clr>
        </p15:guide>
        <p15:guide id="3" orient="horz" pos="21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4027634" y="1143000"/>
            <a:ext cx="2644496" cy="2644496"/>
          </a:xfrm>
          <a:prstGeom prst="rect">
            <a:avLst/>
          </a:prstGeom>
          <a:noFill/>
          <a:ln w="12700" cmpd="sng">
            <a:solidFill>
              <a:srgbClr val="C80000"/>
            </a:solidFill>
          </a:ln>
        </p:spPr>
        <p:txBody>
          <a:bodyPr lIns="175500" tIns="135000" rIns="135000" bIns="67500"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p>
        </p:txBody>
      </p:sp>
      <p:sp>
        <p:nvSpPr>
          <p:cNvPr id="4" name="Title Placeholder 1"/>
          <p:cNvSpPr>
            <a:spLocks noGrp="1"/>
          </p:cNvSpPr>
          <p:nvPr>
            <p:ph type="title" hasCustomPrompt="1"/>
          </p:nvPr>
        </p:nvSpPr>
        <p:spPr>
          <a:xfrm>
            <a:off x="4172414" y="1318335"/>
            <a:ext cx="2365119" cy="1645564"/>
          </a:xfrm>
          <a:prstGeom prst="rect">
            <a:avLst/>
          </a:prstGeom>
        </p:spPr>
        <p:txBody>
          <a:bodyPr vert="horz" lIns="0" tIns="0" rIns="0" bIns="0" rtlCol="0" anchor="t" anchorCtr="0">
            <a:normAutofit/>
          </a:bodyPr>
          <a:lstStyle>
            <a:lvl1pPr algn="l">
              <a:defRPr sz="2100" baseline="0">
                <a:solidFill>
                  <a:srgbClr val="C80000"/>
                </a:solidFill>
                <a:latin typeface="Arial (Headings)"/>
                <a:cs typeface="Arial (Headings)"/>
              </a:defRPr>
            </a:lvl1pPr>
          </a:lstStyle>
          <a:p>
            <a:r>
              <a:rPr lang="en-US" dirty="0"/>
              <a:t>Click to edit </a:t>
            </a:r>
            <a:br>
              <a:rPr lang="en-US" dirty="0"/>
            </a:br>
            <a:r>
              <a:rPr lang="en-US" dirty="0"/>
              <a:t>Master infographic body copy</a:t>
            </a:r>
          </a:p>
        </p:txBody>
      </p:sp>
      <p:sp>
        <p:nvSpPr>
          <p:cNvPr id="5" name="Title Placeholder 1"/>
          <p:cNvSpPr txBox="1">
            <a:spLocks/>
          </p:cNvSpPr>
          <p:nvPr userDrawn="1"/>
        </p:nvSpPr>
        <p:spPr>
          <a:xfrm>
            <a:off x="1653541"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p>
        </p:txBody>
      </p:sp>
      <p:sp>
        <p:nvSpPr>
          <p:cNvPr id="11" name="Text Placeholder 9"/>
          <p:cNvSpPr>
            <a:spLocks noGrp="1"/>
          </p:cNvSpPr>
          <p:nvPr>
            <p:ph type="body" sz="quarter" idx="10" hasCustomPrompt="1"/>
          </p:nvPr>
        </p:nvSpPr>
        <p:spPr>
          <a:xfrm>
            <a:off x="5999560" y="3119838"/>
            <a:ext cx="1484709" cy="1484710"/>
          </a:xfrm>
          <a:prstGeom prst="rect">
            <a:avLst/>
          </a:prstGeom>
          <a:solidFill>
            <a:schemeClr val="bg1"/>
          </a:solidFill>
        </p:spPr>
        <p:txBody>
          <a:bodyPr lIns="135000" tIns="108000" rIns="67500" bIns="35100"/>
          <a:lstStyle>
            <a:lvl1pPr marL="0" indent="0">
              <a:buNone/>
              <a:defRPr sz="1600" b="0" i="0" baseline="0">
                <a:latin typeface="Arial" charset="0"/>
                <a:ea typeface="Arial" charset="0"/>
                <a:cs typeface="Arial" charset="0"/>
              </a:defRPr>
            </a:lvl1pPr>
          </a:lstStyle>
          <a:p>
            <a:pPr lvl="0"/>
            <a:r>
              <a:rPr lang="en-GB" dirty="0"/>
              <a:t>Click to edit body copy</a:t>
            </a:r>
          </a:p>
        </p:txBody>
      </p:sp>
    </p:spTree>
    <p:extLst>
      <p:ext uri="{BB962C8B-B14F-4D97-AF65-F5344CB8AC3E}">
        <p14:creationId xmlns:p14="http://schemas.microsoft.com/office/powerpoint/2010/main" val="1370920488"/>
      </p:ext>
    </p:extLst>
  </p:cSld>
  <p:clrMapOvr>
    <a:masterClrMapping/>
  </p:clrMapOvr>
  <p:extLst mod="1">
    <p:ext uri="{DCECCB84-F9BA-43D5-87BE-67443E8EF086}">
      <p15:sldGuideLst xmlns:p15="http://schemas.microsoft.com/office/powerpoint/2012/main" xmlns="">
        <p15:guide id="2" pos="1277">
          <p15:clr>
            <a:srgbClr val="FBAE40"/>
          </p15:clr>
        </p15:guide>
        <p15:guide id="3" orient="horz" pos="21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1520428" y="1954205"/>
            <a:ext cx="2644496" cy="2644496"/>
          </a:xfrm>
          <a:prstGeom prst="rect">
            <a:avLst/>
          </a:prstGeom>
          <a:noFill/>
          <a:ln w="12700" cmpd="sng">
            <a:solidFill>
              <a:srgbClr val="C80000"/>
            </a:solidFill>
          </a:ln>
        </p:spPr>
        <p:txBody>
          <a:bodyPr lIns="175500" tIns="135000" rIns="135000" bIns="67500"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p>
        </p:txBody>
      </p:sp>
      <p:sp>
        <p:nvSpPr>
          <p:cNvPr id="4" name="Title Placeholder 1"/>
          <p:cNvSpPr>
            <a:spLocks noGrp="1"/>
          </p:cNvSpPr>
          <p:nvPr>
            <p:ph type="title" hasCustomPrompt="1"/>
          </p:nvPr>
        </p:nvSpPr>
        <p:spPr>
          <a:xfrm>
            <a:off x="1665208" y="2129540"/>
            <a:ext cx="1648424" cy="2305728"/>
          </a:xfrm>
          <a:prstGeom prst="rect">
            <a:avLst/>
          </a:prstGeom>
        </p:spPr>
        <p:txBody>
          <a:bodyPr vert="horz" lIns="0" tIns="0" rIns="0" bIns="0" rtlCol="0" anchor="t" anchorCtr="0">
            <a:normAutofit/>
          </a:bodyPr>
          <a:lstStyle>
            <a:lvl1pPr algn="l">
              <a:defRPr sz="2100" baseline="0">
                <a:solidFill>
                  <a:srgbClr val="C8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1653541"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p>
        </p:txBody>
      </p:sp>
      <p:sp>
        <p:nvSpPr>
          <p:cNvPr id="8" name="Text Placeholder 9"/>
          <p:cNvSpPr>
            <a:spLocks noGrp="1"/>
          </p:cNvSpPr>
          <p:nvPr>
            <p:ph type="body" sz="quarter" idx="10" hasCustomPrompt="1"/>
          </p:nvPr>
        </p:nvSpPr>
        <p:spPr>
          <a:xfrm>
            <a:off x="3422570" y="1211850"/>
            <a:ext cx="1484709" cy="1484710"/>
          </a:xfrm>
          <a:prstGeom prst="rect">
            <a:avLst/>
          </a:prstGeom>
          <a:solidFill>
            <a:schemeClr val="bg1"/>
          </a:solidFill>
        </p:spPr>
        <p:txBody>
          <a:bodyPr lIns="135000" tIns="108000" rIns="67500" bIns="35100"/>
          <a:lstStyle>
            <a:lvl1pPr marL="0" indent="0">
              <a:buNone/>
              <a:defRPr sz="1600" b="0" i="0" baseline="0">
                <a:latin typeface="Arial" charset="0"/>
                <a:ea typeface="Arial" charset="0"/>
                <a:cs typeface="Arial" charset="0"/>
              </a:defRPr>
            </a:lvl1pPr>
          </a:lstStyle>
          <a:p>
            <a:pPr lvl="0"/>
            <a:r>
              <a:rPr lang="en-GB" dirty="0"/>
              <a:t>Click to edit body copy</a:t>
            </a:r>
          </a:p>
        </p:txBody>
      </p:sp>
    </p:spTree>
    <p:extLst>
      <p:ext uri="{BB962C8B-B14F-4D97-AF65-F5344CB8AC3E}">
        <p14:creationId xmlns:p14="http://schemas.microsoft.com/office/powerpoint/2010/main" val="67404660"/>
      </p:ext>
    </p:extLst>
  </p:cSld>
  <p:clrMapOvr>
    <a:masterClrMapping/>
  </p:clrMapOvr>
  <p:extLst mod="1">
    <p:ext uri="{DCECCB84-F9BA-43D5-87BE-67443E8EF086}">
      <p15:sldGuideLst xmlns:p15="http://schemas.microsoft.com/office/powerpoint/2012/main" xmlns="">
        <p15:guide id="2" pos="1277">
          <p15:clr>
            <a:srgbClr val="FBAE40"/>
          </p15:clr>
        </p15:guide>
        <p15:guide id="3" orient="horz" pos="21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rand Frame)">
    <p:spTree>
      <p:nvGrpSpPr>
        <p:cNvPr id="1" name=""/>
        <p:cNvGrpSpPr/>
        <p:nvPr/>
      </p:nvGrpSpPr>
      <p:grpSpPr>
        <a:xfrm>
          <a:off x="0" y="0"/>
          <a:ext cx="0" cy="0"/>
          <a:chOff x="0" y="0"/>
          <a:chExt cx="0" cy="0"/>
        </a:xfrm>
      </p:grpSpPr>
      <p:sp>
        <p:nvSpPr>
          <p:cNvPr id="10" name="Title 1"/>
          <p:cNvSpPr txBox="1">
            <a:spLocks/>
          </p:cNvSpPr>
          <p:nvPr userDrawn="1"/>
        </p:nvSpPr>
        <p:spPr bwMode="auto">
          <a:xfrm>
            <a:off x="1508761" y="1140219"/>
            <a:ext cx="3218422" cy="3218422"/>
          </a:xfrm>
          <a:prstGeom prst="rect">
            <a:avLst/>
          </a:prstGeom>
          <a:solidFill>
            <a:schemeClr val="bg1">
              <a:alpha val="60000"/>
            </a:schemeClr>
          </a:solidFill>
          <a:ln w="12700" cmpd="sng">
            <a:solidFill>
              <a:srgbClr val="C80000"/>
            </a:solidFill>
          </a:ln>
        </p:spPr>
        <p:txBody>
          <a:bodyPr lIns="175500" tIns="135000" rIns="135000" bIns="67500"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p>
        </p:txBody>
      </p:sp>
      <p:sp>
        <p:nvSpPr>
          <p:cNvPr id="4" name="Title Placeholder 1"/>
          <p:cNvSpPr>
            <a:spLocks noGrp="1"/>
          </p:cNvSpPr>
          <p:nvPr>
            <p:ph type="title"/>
          </p:nvPr>
        </p:nvSpPr>
        <p:spPr>
          <a:xfrm>
            <a:off x="1653541" y="1232520"/>
            <a:ext cx="2933699" cy="2988960"/>
          </a:xfrm>
          <a:prstGeom prst="rect">
            <a:avLst/>
          </a:prstGeom>
        </p:spPr>
        <p:txBody>
          <a:bodyPr vert="horz" lIns="0" tIns="0" rIns="0" bIns="0" rtlCol="0" anchor="t" anchorCtr="0">
            <a:normAutofit/>
          </a:bodyPr>
          <a:lstStyle>
            <a:lvl1pPr algn="l">
              <a:defRPr sz="1600" baseline="0">
                <a:solidFill>
                  <a:schemeClr val="tx1"/>
                </a:solidFill>
                <a:latin typeface="Arial (Headings)"/>
                <a:cs typeface="Arial (Headings)"/>
              </a:defRPr>
            </a:lvl1pPr>
          </a:lstStyle>
          <a:p>
            <a:r>
              <a:rPr lang="en-US" dirty="0"/>
              <a:t>Click to edit Master title</a:t>
            </a:r>
          </a:p>
        </p:txBody>
      </p:sp>
    </p:spTree>
    <p:extLst>
      <p:ext uri="{BB962C8B-B14F-4D97-AF65-F5344CB8AC3E}">
        <p14:creationId xmlns:p14="http://schemas.microsoft.com/office/powerpoint/2010/main" val="229562286"/>
      </p:ext>
    </p:extLst>
  </p:cSld>
  <p:clrMapOvr>
    <a:masterClrMapping/>
  </p:clrMapOvr>
  <p:extLst mod="1">
    <p:ext uri="{DCECCB84-F9BA-43D5-87BE-67443E8EF086}">
      <p15:sldGuideLst xmlns:p15="http://schemas.microsoft.com/office/powerpoint/2012/main" xmlns="">
        <p15:guide id="2" pos="1255"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Brand Frame)">
    <p:spTree>
      <p:nvGrpSpPr>
        <p:cNvPr id="1" name=""/>
        <p:cNvGrpSpPr/>
        <p:nvPr/>
      </p:nvGrpSpPr>
      <p:grpSpPr>
        <a:xfrm>
          <a:off x="0" y="0"/>
          <a:ext cx="0" cy="0"/>
          <a:chOff x="0" y="0"/>
          <a:chExt cx="0" cy="0"/>
        </a:xfrm>
      </p:grpSpPr>
      <p:sp>
        <p:nvSpPr>
          <p:cNvPr id="6" name="Content Placeholder 2"/>
          <p:cNvSpPr>
            <a:spLocks noGrp="1"/>
          </p:cNvSpPr>
          <p:nvPr>
            <p:ph idx="14"/>
          </p:nvPr>
        </p:nvSpPr>
        <p:spPr>
          <a:xfrm>
            <a:off x="4724400" y="1764042"/>
            <a:ext cx="3546872" cy="2970000"/>
          </a:xfrm>
          <a:prstGeom prst="rect">
            <a:avLst/>
          </a:prstGeom>
        </p:spPr>
        <p:txBody>
          <a:bodyPr lIns="68580" tIns="34290" rIns="68580" bIns="34290"/>
          <a:lstStyle>
            <a:lvl1pPr marL="257175" indent="-257175">
              <a:buClr>
                <a:srgbClr val="C80000"/>
              </a:buClr>
              <a:buFont typeface="Wingdings" charset="2"/>
              <a:buChar char="§"/>
              <a:defRPr sz="1600">
                <a:solidFill>
                  <a:srgbClr val="000000"/>
                </a:solidFill>
                <a:latin typeface="Arial (Body)"/>
                <a:cs typeface="Arial (Body)"/>
              </a:defRPr>
            </a:lvl1pPr>
            <a:lvl2pPr marL="557213" indent="-214313">
              <a:buClr>
                <a:srgbClr val="C80000"/>
              </a:buClr>
              <a:buFont typeface="Wingdings" charset="2"/>
              <a:buChar char="§"/>
              <a:defRPr sz="1600">
                <a:solidFill>
                  <a:srgbClr val="000000"/>
                </a:solidFill>
                <a:latin typeface="Arial (Body)"/>
                <a:cs typeface="Arial (Body)"/>
              </a:defRPr>
            </a:lvl2pPr>
            <a:lvl3pPr marL="857250" indent="-171450">
              <a:buClr>
                <a:srgbClr val="C80000"/>
              </a:buClr>
              <a:buFont typeface="Wingdings" charset="2"/>
              <a:buChar char="§"/>
              <a:defRPr sz="1400">
                <a:solidFill>
                  <a:srgbClr val="000000"/>
                </a:solidFill>
                <a:latin typeface="Arial (Body)"/>
                <a:cs typeface="Arial (Body)"/>
              </a:defRPr>
            </a:lvl3pPr>
            <a:lvl4pPr marL="1200150" indent="-171450">
              <a:buClr>
                <a:srgbClr val="C80000"/>
              </a:buClr>
              <a:buFont typeface="Wingdings" charset="2"/>
              <a:buChar char="§"/>
              <a:defRPr sz="1400">
                <a:solidFill>
                  <a:srgbClr val="000000"/>
                </a:solidFill>
                <a:latin typeface="Arial (Body)"/>
                <a:cs typeface="Arial (Body)"/>
              </a:defRPr>
            </a:lvl4pPr>
            <a:lvl5pPr marL="1543050" indent="-171450">
              <a:buClr>
                <a:srgbClr val="C80000"/>
              </a:buClr>
              <a:buFont typeface="Wingdings" charset="2"/>
              <a:buChar char="§"/>
              <a:defRPr sz="1400">
                <a:solidFill>
                  <a:srgbClr val="000000"/>
                </a:solidFill>
                <a:latin typeface="Arial (Body)"/>
                <a:cs typeface="Arial (Body)"/>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 hasCustomPrompt="1"/>
          </p:nvPr>
        </p:nvSpPr>
        <p:spPr bwMode="ltGray">
          <a:xfrm>
            <a:off x="999648" y="1764042"/>
            <a:ext cx="2970000" cy="2970000"/>
          </a:xfrm>
          <a:prstGeom prst="rect">
            <a:avLst/>
          </a:prstGeom>
          <a:noFill/>
          <a:ln w="12700">
            <a:solidFill>
              <a:srgbClr val="C80000"/>
            </a:solidFill>
          </a:ln>
        </p:spPr>
        <p:txBody>
          <a:bodyPr lIns="135000" tIns="135000" rIns="135000" bIns="270000"/>
          <a:lstStyle>
            <a:lvl1pPr marL="257175" indent="-257175">
              <a:buClr>
                <a:srgbClr val="C80000"/>
              </a:buClr>
              <a:buFont typeface="Wingdings" charset="2"/>
              <a:buChar char="§"/>
              <a:defRPr sz="1600" baseline="0">
                <a:solidFill>
                  <a:schemeClr val="tx1"/>
                </a:solidFill>
                <a:latin typeface="Arial (Body)"/>
                <a:cs typeface="Arial (Body)"/>
              </a:defRPr>
            </a:lvl1pPr>
            <a:lvl2pPr marL="557213" indent="-214313">
              <a:buClr>
                <a:srgbClr val="C80000"/>
              </a:buClr>
              <a:buFont typeface="Wingdings" charset="2"/>
              <a:buChar char="§"/>
              <a:defRPr sz="1600">
                <a:solidFill>
                  <a:srgbClr val="000000"/>
                </a:solidFill>
                <a:latin typeface="Arial (Body)"/>
                <a:cs typeface="Arial (Body)"/>
              </a:defRPr>
            </a:lvl2pPr>
            <a:lvl3pPr marL="857250" indent="-171450">
              <a:buClr>
                <a:srgbClr val="C80000"/>
              </a:buClr>
              <a:buFont typeface="Wingdings" charset="2"/>
              <a:buChar char="§"/>
              <a:defRPr sz="1400">
                <a:solidFill>
                  <a:srgbClr val="000000"/>
                </a:solidFill>
                <a:latin typeface="Arial (Body)"/>
                <a:cs typeface="Arial (Body)"/>
              </a:defRPr>
            </a:lvl3pPr>
            <a:lvl4pPr marL="1200150" indent="-171450">
              <a:buClr>
                <a:srgbClr val="C80000"/>
              </a:buClr>
              <a:buFont typeface="Wingdings" charset="2"/>
              <a:buChar char="§"/>
              <a:defRPr sz="1400">
                <a:solidFill>
                  <a:srgbClr val="000000"/>
                </a:solidFill>
                <a:latin typeface="Arial (Body)"/>
                <a:cs typeface="Arial (Body)"/>
              </a:defRPr>
            </a:lvl4pPr>
            <a:lvl5pPr marL="1543050" indent="-171450">
              <a:buClr>
                <a:srgbClr val="C80000"/>
              </a:buClr>
              <a:buFont typeface="Wingdings" charset="2"/>
              <a:buChar char="§"/>
              <a:defRPr sz="1200">
                <a:solidFill>
                  <a:srgbClr val="000000"/>
                </a:solidFill>
                <a:latin typeface="Arial (Body)"/>
                <a:cs typeface="Arial (Body)"/>
              </a:defRPr>
            </a:lvl5pPr>
          </a:lstStyle>
          <a:p>
            <a:pPr lvl="0"/>
            <a:r>
              <a:rPr lang="en-US" dirty="0"/>
              <a:t>Remember the Brand square and Brand frame should never be used together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1"/>
          <p:cNvSpPr>
            <a:spLocks noGrp="1"/>
          </p:cNvSpPr>
          <p:nvPr>
            <p:ph type="title"/>
          </p:nvPr>
        </p:nvSpPr>
        <p:spPr>
          <a:xfrm>
            <a:off x="924791" y="929640"/>
            <a:ext cx="7346480" cy="796500"/>
          </a:xfrm>
          <a:prstGeom prst="rect">
            <a:avLst/>
          </a:prstGeom>
        </p:spPr>
        <p:txBody>
          <a:bodyPr lIns="68580" tIns="34290" rIns="68580" bIns="34290"/>
          <a:lstStyle>
            <a:lvl1pPr algn="l">
              <a:defRPr sz="2100">
                <a:solidFill>
                  <a:srgbClr val="C80000"/>
                </a:solidFill>
                <a:latin typeface="arial (Headings)"/>
                <a:cs typeface="arial (Headings)"/>
              </a:defRPr>
            </a:lvl1pPr>
          </a:lstStyle>
          <a:p>
            <a:r>
              <a:rPr lang="en-US" dirty="0"/>
              <a:t>Click to edit Master title style</a:t>
            </a:r>
          </a:p>
        </p:txBody>
      </p:sp>
    </p:spTree>
    <p:extLst>
      <p:ext uri="{BB962C8B-B14F-4D97-AF65-F5344CB8AC3E}">
        <p14:creationId xmlns:p14="http://schemas.microsoft.com/office/powerpoint/2010/main" val="201125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page (single, black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1600201" y="2436480"/>
            <a:ext cx="2847885" cy="261000"/>
          </a:xfrm>
          <a:prstGeom prst="rect">
            <a:avLst/>
          </a:prstGeom>
        </p:spPr>
        <p:txBody>
          <a:bodyPr vert="horz" lIns="0" tIns="0" rIns="0" bIns="0" rtlCol="0" anchor="t" anchorCtr="0">
            <a:noAutofit/>
          </a:bodyPr>
          <a:lstStyle>
            <a:lvl1pPr algn="l">
              <a:defRPr sz="1600" b="1" baseline="0">
                <a:solidFill>
                  <a:schemeClr val="tx1"/>
                </a:solidFill>
                <a:latin typeface="Arial (Headings)"/>
                <a:cs typeface="Arial (Headings)"/>
              </a:defRPr>
            </a:lvl1pPr>
          </a:lstStyle>
          <a:p>
            <a:r>
              <a:rPr lang="en-US" dirty="0"/>
              <a:t>Click to edit divider pages</a:t>
            </a:r>
          </a:p>
        </p:txBody>
      </p:sp>
    </p:spTree>
    <p:extLst>
      <p:ext uri="{BB962C8B-B14F-4D97-AF65-F5344CB8AC3E}">
        <p14:creationId xmlns:p14="http://schemas.microsoft.com/office/powerpoint/2010/main" val="163063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page (double, black logo)">
    <p:spTree>
      <p:nvGrpSpPr>
        <p:cNvPr id="1" name=""/>
        <p:cNvGrpSpPr/>
        <p:nvPr/>
      </p:nvGrpSpPr>
      <p:grpSpPr>
        <a:xfrm>
          <a:off x="0" y="0"/>
          <a:ext cx="0" cy="0"/>
          <a:chOff x="0" y="0"/>
          <a:chExt cx="0" cy="0"/>
        </a:xfrm>
      </p:grpSpPr>
      <p:pic>
        <p:nvPicPr>
          <p:cNvPr id="4" name="Picture 3" descr="ACCA Brand Square (2 line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295" y="1834515"/>
            <a:ext cx="1466850" cy="1466850"/>
          </a:xfrm>
          <a:prstGeom prst="rect">
            <a:avLst/>
          </a:prstGeom>
        </p:spPr>
      </p:pic>
      <p:sp>
        <p:nvSpPr>
          <p:cNvPr id="6" name="Title Placeholder 1"/>
          <p:cNvSpPr>
            <a:spLocks noGrp="1"/>
          </p:cNvSpPr>
          <p:nvPr>
            <p:ph type="title" hasCustomPrompt="1"/>
          </p:nvPr>
        </p:nvSpPr>
        <p:spPr>
          <a:xfrm>
            <a:off x="1600201" y="2316624"/>
            <a:ext cx="2217420" cy="451500"/>
          </a:xfrm>
          <a:prstGeom prst="rect">
            <a:avLst/>
          </a:prstGeom>
        </p:spPr>
        <p:txBody>
          <a:bodyPr vert="horz" lIns="0" tIns="0" rIns="0" bIns="0" rtlCol="0" anchor="t" anchorCtr="0">
            <a:noAutofit/>
          </a:bodyPr>
          <a:lstStyle>
            <a:lvl1pPr algn="l">
              <a:defRPr sz="1600" b="1" baseline="0">
                <a:solidFill>
                  <a:schemeClr val="tx1"/>
                </a:solidFill>
                <a:latin typeface="Arial (Headings)"/>
                <a:cs typeface="Arial (Headings)"/>
              </a:defRPr>
            </a:lvl1pPr>
          </a:lstStyle>
          <a:p>
            <a:r>
              <a:rPr lang="en-US" dirty="0"/>
              <a:t>Click to edit divider pages with two lines</a:t>
            </a:r>
          </a:p>
        </p:txBody>
      </p:sp>
    </p:spTree>
    <p:extLst>
      <p:ext uri="{BB962C8B-B14F-4D97-AF65-F5344CB8AC3E}">
        <p14:creationId xmlns:p14="http://schemas.microsoft.com/office/powerpoint/2010/main" val="3454945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ivider page (sing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1971943" y="2405713"/>
            <a:ext cx="3270903" cy="285998"/>
          </a:xfrm>
          <a:prstGeom prst="rect">
            <a:avLst/>
          </a:prstGeom>
        </p:spPr>
        <p:txBody>
          <a:bodyPr vert="horz" lIns="0" tIns="0" rIns="0" bIns="0" rtlCol="0" anchor="t" anchorCtr="0">
            <a:noAutofit/>
          </a:bodyPr>
          <a:lstStyle>
            <a:lvl1pPr algn="l">
              <a:defRPr sz="2100" b="1" baseline="0">
                <a:solidFill>
                  <a:schemeClr val="tx1"/>
                </a:solidFill>
                <a:latin typeface="Arial (Headings)"/>
                <a:cs typeface="Arial (Headings)"/>
              </a:defRPr>
            </a:lvl1pPr>
          </a:lstStyle>
          <a:p>
            <a:r>
              <a:rPr lang="en-US" dirty="0"/>
              <a:t>Click to edit </a:t>
            </a:r>
            <a:r>
              <a:rPr lang="en-US"/>
              <a:t>divider page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862" y="1371600"/>
            <a:ext cx="2391156" cy="2391156"/>
          </a:xfrm>
          <a:prstGeom prst="rect">
            <a:avLst/>
          </a:prstGeom>
        </p:spPr>
      </p:pic>
    </p:spTree>
    <p:extLst>
      <p:ext uri="{BB962C8B-B14F-4D97-AF65-F5344CB8AC3E}">
        <p14:creationId xmlns:p14="http://schemas.microsoft.com/office/powerpoint/2010/main" val="1450320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ivider page (doub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1971943" y="2226465"/>
            <a:ext cx="3270903" cy="682950"/>
          </a:xfrm>
          <a:prstGeom prst="rect">
            <a:avLst/>
          </a:prstGeom>
        </p:spPr>
        <p:txBody>
          <a:bodyPr vert="horz" lIns="0" tIns="0" rIns="0" bIns="0" rtlCol="0" anchor="t" anchorCtr="0">
            <a:noAutofit/>
          </a:bodyPr>
          <a:lstStyle>
            <a:lvl1pPr algn="l">
              <a:defRPr sz="2100" b="1" baseline="0">
                <a:solidFill>
                  <a:schemeClr val="tx1"/>
                </a:solidFill>
                <a:latin typeface="Arial (Headings)"/>
                <a:cs typeface="Arial (Headings)"/>
              </a:defRPr>
            </a:lvl1pPr>
          </a:lstStyle>
          <a:p>
            <a:r>
              <a:rPr lang="en-US" dirty="0"/>
              <a:t>Click to edit divider pages with two lines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862" y="1371600"/>
            <a:ext cx="2391156" cy="2391156"/>
          </a:xfrm>
          <a:prstGeom prst="rect">
            <a:avLst/>
          </a:prstGeom>
        </p:spPr>
      </p:pic>
    </p:spTree>
    <p:extLst>
      <p:ext uri="{BB962C8B-B14F-4D97-AF65-F5344CB8AC3E}">
        <p14:creationId xmlns:p14="http://schemas.microsoft.com/office/powerpoint/2010/main" val="6832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1508761" y="1140219"/>
            <a:ext cx="3218422" cy="3218422"/>
          </a:xfrm>
          <a:prstGeom prst="rect">
            <a:avLst/>
          </a:prstGeom>
          <a:noFill/>
          <a:ln w="12700" cmpd="sng">
            <a:solidFill>
              <a:srgbClr val="C80000"/>
            </a:solidFill>
          </a:ln>
        </p:spPr>
        <p:txBody>
          <a:bodyPr lIns="175500" tIns="135000" rIns="135000" bIns="67500"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p>
        </p:txBody>
      </p:sp>
      <p:sp>
        <p:nvSpPr>
          <p:cNvPr id="4" name="Title Placeholder 1"/>
          <p:cNvSpPr>
            <a:spLocks noGrp="1"/>
          </p:cNvSpPr>
          <p:nvPr>
            <p:ph type="title" hasCustomPrompt="1"/>
          </p:nvPr>
        </p:nvSpPr>
        <p:spPr>
          <a:xfrm>
            <a:off x="1653541" y="2430780"/>
            <a:ext cx="2933699" cy="1737360"/>
          </a:xfrm>
          <a:prstGeom prst="rect">
            <a:avLst/>
          </a:prstGeom>
        </p:spPr>
        <p:txBody>
          <a:bodyPr vert="horz" lIns="0" tIns="0" rIns="0" bIns="0" rtlCol="0" anchor="t" anchorCtr="0">
            <a:normAutofit/>
          </a:bodyPr>
          <a:lstStyle>
            <a:lvl1pPr algn="l">
              <a:defRPr sz="1600" baseline="0">
                <a:solidFill>
                  <a:srgbClr val="C8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1653541"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p>
        </p:txBody>
      </p:sp>
      <p:sp>
        <p:nvSpPr>
          <p:cNvPr id="14" name="Text Placeholder 13"/>
          <p:cNvSpPr>
            <a:spLocks noGrp="1"/>
          </p:cNvSpPr>
          <p:nvPr>
            <p:ph type="body" sz="quarter" idx="10" hasCustomPrompt="1"/>
          </p:nvPr>
        </p:nvSpPr>
        <p:spPr>
          <a:xfrm>
            <a:off x="1576864" y="983456"/>
            <a:ext cx="3033713" cy="1439704"/>
          </a:xfrm>
          <a:prstGeom prst="rect">
            <a:avLst/>
          </a:prstGeom>
        </p:spPr>
        <p:txBody>
          <a:bodyPr vert="horz" lIns="68580" tIns="34290" rIns="68580" bIns="34290"/>
          <a:lstStyle>
            <a:lvl1pPr marL="0" indent="0">
              <a:buFontTx/>
              <a:buNone/>
              <a:defRPr sz="9000" b="1">
                <a:solidFill>
                  <a:srgbClr val="C80000"/>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4236889666"/>
      </p:ext>
    </p:extLst>
  </p:cSld>
  <p:clrMapOvr>
    <a:masterClrMapping/>
  </p:clrMapOvr>
  <p:extLst mod="1">
    <p:ext uri="{DCECCB84-F9BA-43D5-87BE-67443E8EF086}">
      <p15:sldGuideLst xmlns:p15="http://schemas.microsoft.com/office/powerpoint/2012/main" xmlns="">
        <p15:guide id="2" pos="1255"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Style (Black)">
    <p:spTree>
      <p:nvGrpSpPr>
        <p:cNvPr id="1" name=""/>
        <p:cNvGrpSpPr/>
        <p:nvPr/>
      </p:nvGrpSpPr>
      <p:grpSpPr>
        <a:xfrm>
          <a:off x="0" y="0"/>
          <a:ext cx="0" cy="0"/>
          <a:chOff x="0" y="0"/>
          <a:chExt cx="0" cy="0"/>
        </a:xfrm>
      </p:grpSpPr>
      <p:sp>
        <p:nvSpPr>
          <p:cNvPr id="7" name="Title 1"/>
          <p:cNvSpPr txBox="1">
            <a:spLocks/>
          </p:cNvSpPr>
          <p:nvPr userDrawn="1"/>
        </p:nvSpPr>
        <p:spPr bwMode="auto">
          <a:xfrm>
            <a:off x="1508761" y="1140219"/>
            <a:ext cx="3218422" cy="3218422"/>
          </a:xfrm>
          <a:prstGeom prst="rect">
            <a:avLst/>
          </a:prstGeom>
          <a:noFill/>
          <a:ln w="12700" cmpd="sng">
            <a:solidFill>
              <a:schemeClr val="tx1"/>
            </a:solidFill>
          </a:ln>
        </p:spPr>
        <p:txBody>
          <a:bodyPr lIns="175500" tIns="135000" rIns="135000" bIns="67500"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srgbClr val="000000"/>
              </a:solidFill>
            </a:endParaRPr>
          </a:p>
        </p:txBody>
      </p:sp>
      <p:sp>
        <p:nvSpPr>
          <p:cNvPr id="4" name="Title Placeholder 1"/>
          <p:cNvSpPr>
            <a:spLocks noGrp="1"/>
          </p:cNvSpPr>
          <p:nvPr>
            <p:ph type="title" hasCustomPrompt="1"/>
          </p:nvPr>
        </p:nvSpPr>
        <p:spPr>
          <a:xfrm>
            <a:off x="1653541" y="2430780"/>
            <a:ext cx="2933699" cy="1737360"/>
          </a:xfrm>
          <a:prstGeom prst="rect">
            <a:avLst/>
          </a:prstGeom>
        </p:spPr>
        <p:txBody>
          <a:bodyPr vert="horz" lIns="0" tIns="0" rIns="0" bIns="0" rtlCol="0" anchor="t" anchorCtr="0">
            <a:normAutofit/>
          </a:bodyPr>
          <a:lstStyle>
            <a:lvl1pPr algn="l">
              <a:defRPr sz="1600" baseline="0">
                <a:solidFill>
                  <a:srgbClr val="00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1653541"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p>
        </p:txBody>
      </p:sp>
      <p:sp>
        <p:nvSpPr>
          <p:cNvPr id="14" name="Text Placeholder 13"/>
          <p:cNvSpPr>
            <a:spLocks noGrp="1"/>
          </p:cNvSpPr>
          <p:nvPr>
            <p:ph type="body" sz="quarter" idx="10" hasCustomPrompt="1"/>
          </p:nvPr>
        </p:nvSpPr>
        <p:spPr>
          <a:xfrm>
            <a:off x="1576864" y="983456"/>
            <a:ext cx="3033713" cy="1439704"/>
          </a:xfrm>
          <a:prstGeom prst="rect">
            <a:avLst/>
          </a:prstGeom>
        </p:spPr>
        <p:txBody>
          <a:bodyPr vert="horz" lIns="68580" tIns="34290" rIns="68580" bIns="34290"/>
          <a:lstStyle>
            <a:lvl1pPr marL="0" indent="0">
              <a:buFontTx/>
              <a:buNone/>
              <a:defRPr sz="9000" b="1">
                <a:solidFill>
                  <a:schemeClr val="tx1"/>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342201036"/>
      </p:ext>
    </p:extLst>
  </p:cSld>
  <p:clrMapOvr>
    <a:masterClrMapping/>
  </p:clrMapOvr>
  <p:extLst mod="1">
    <p:ext uri="{DCECCB84-F9BA-43D5-87BE-67443E8EF086}">
      <p15:sldGuideLst xmlns:p15="http://schemas.microsoft.com/office/powerpoint/2012/main" xmlns="">
        <p15:guide id="2" pos="125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Title (All White)">
    <p:spTree>
      <p:nvGrpSpPr>
        <p:cNvPr id="1" name=""/>
        <p:cNvGrpSpPr/>
        <p:nvPr/>
      </p:nvGrpSpPr>
      <p:grpSpPr>
        <a:xfrm>
          <a:off x="0" y="0"/>
          <a:ext cx="0" cy="0"/>
          <a:chOff x="0" y="0"/>
          <a:chExt cx="0" cy="0"/>
        </a:xfrm>
      </p:grpSpPr>
      <p:pic>
        <p:nvPicPr>
          <p:cNvPr id="2" name="Picture 1" descr="ACCA Brand Frame (16x9)_3.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itle Placeholder 1"/>
          <p:cNvSpPr>
            <a:spLocks noGrp="1"/>
          </p:cNvSpPr>
          <p:nvPr>
            <p:ph type="title" hasCustomPrompt="1"/>
          </p:nvPr>
        </p:nvSpPr>
        <p:spPr>
          <a:xfrm>
            <a:off x="998220" y="1301100"/>
            <a:ext cx="7277815" cy="268620"/>
          </a:xfrm>
          <a:prstGeom prst="rect">
            <a:avLst/>
          </a:prstGeom>
        </p:spPr>
        <p:txBody>
          <a:bodyPr vert="horz" lIns="0" tIns="0" rIns="0" bIns="0" rtlCol="0" anchor="t" anchorCtr="0">
            <a:normAutofit/>
          </a:bodyPr>
          <a:lstStyle>
            <a:lvl1pPr>
              <a:defRPr sz="1400"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998220" y="1630681"/>
            <a:ext cx="7277815" cy="860822"/>
          </a:xfrm>
        </p:spPr>
        <p:txBody>
          <a:bodyPr>
            <a:normAutofit/>
          </a:bodyPr>
          <a:lstStyle>
            <a:lvl1pPr>
              <a:defRPr sz="2100" baseline="0">
                <a:latin typeface="Arial (Headings)"/>
                <a:cs typeface="Arial (Headings)"/>
              </a:defRPr>
            </a:lvl1pPr>
          </a:lstStyle>
          <a:p>
            <a:pPr lvl="0"/>
            <a:r>
              <a:rPr lang="en-GB" dirty="0"/>
              <a:t>Click to edit second line Master title</a:t>
            </a:r>
          </a:p>
        </p:txBody>
      </p:sp>
      <p:sp>
        <p:nvSpPr>
          <p:cNvPr id="5" name="TextBox 4"/>
          <p:cNvSpPr txBox="1"/>
          <p:nvPr userDrawn="1"/>
        </p:nvSpPr>
        <p:spPr>
          <a:xfrm>
            <a:off x="346104" y="4864694"/>
            <a:ext cx="1715078" cy="92333"/>
          </a:xfrm>
          <a:prstGeom prst="rect">
            <a:avLst/>
          </a:prstGeom>
          <a:noFill/>
        </p:spPr>
        <p:txBody>
          <a:bodyPr wrap="square" lIns="0" tIns="0" rIns="0" bIns="0" rtlCol="0">
            <a:spAutoFit/>
          </a:bodyPr>
          <a:lstStyle/>
          <a:p>
            <a:r>
              <a:rPr lang="en-GB" sz="600" dirty="0">
                <a:solidFill>
                  <a:schemeClr val="bg1"/>
                </a:solidFill>
              </a:rPr>
              <a:t>© ACCA      </a:t>
            </a:r>
            <a:r>
              <a:rPr lang="en-GB" sz="600" b="1" dirty="0">
                <a:solidFill>
                  <a:schemeClr val="bg1"/>
                </a:solidFill>
              </a:rPr>
              <a:t>PUBLIC</a:t>
            </a:r>
          </a:p>
        </p:txBody>
      </p:sp>
    </p:spTree>
    <p:extLst>
      <p:ext uri="{BB962C8B-B14F-4D97-AF65-F5344CB8AC3E}">
        <p14:creationId xmlns:p14="http://schemas.microsoft.com/office/powerpoint/2010/main" val="58401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159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Highlight Text Blue">
    <p:spTree>
      <p:nvGrpSpPr>
        <p:cNvPr id="1" name=""/>
        <p:cNvGrpSpPr/>
        <p:nvPr/>
      </p:nvGrpSpPr>
      <p:grpSpPr>
        <a:xfrm>
          <a:off x="0" y="0"/>
          <a:ext cx="0" cy="0"/>
          <a:chOff x="0" y="0"/>
          <a:chExt cx="0" cy="0"/>
        </a:xfrm>
      </p:grpSpPr>
      <p:sp>
        <p:nvSpPr>
          <p:cNvPr id="7" name="Title 1"/>
          <p:cNvSpPr txBox="1">
            <a:spLocks/>
          </p:cNvSpPr>
          <p:nvPr userDrawn="1"/>
        </p:nvSpPr>
        <p:spPr bwMode="auto">
          <a:xfrm>
            <a:off x="1508761" y="1140219"/>
            <a:ext cx="3218422" cy="3218422"/>
          </a:xfrm>
          <a:prstGeom prst="rect">
            <a:avLst/>
          </a:prstGeom>
          <a:noFill/>
          <a:ln w="12700" cmpd="sng">
            <a:solidFill>
              <a:schemeClr val="bg1"/>
            </a:solidFill>
          </a:ln>
        </p:spPr>
        <p:txBody>
          <a:bodyPr lIns="175500" tIns="135000" rIns="135000" bIns="67500"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schemeClr val="bg1"/>
              </a:solidFill>
            </a:endParaRPr>
          </a:p>
        </p:txBody>
      </p:sp>
      <p:sp>
        <p:nvSpPr>
          <p:cNvPr id="4" name="Title Placeholder 1"/>
          <p:cNvSpPr>
            <a:spLocks noGrp="1"/>
          </p:cNvSpPr>
          <p:nvPr>
            <p:ph type="title" hasCustomPrompt="1"/>
          </p:nvPr>
        </p:nvSpPr>
        <p:spPr>
          <a:xfrm>
            <a:off x="1653541" y="2430780"/>
            <a:ext cx="2933699" cy="1737360"/>
          </a:xfrm>
          <a:prstGeom prst="rect">
            <a:avLst/>
          </a:prstGeom>
        </p:spPr>
        <p:txBody>
          <a:bodyPr vert="horz" lIns="0" tIns="0" rIns="0" bIns="0" rtlCol="0" anchor="t" anchorCtr="0">
            <a:normAutofit/>
          </a:bodyPr>
          <a:lstStyle>
            <a:lvl1pPr algn="l">
              <a:defRPr sz="1600" baseline="0">
                <a:solidFill>
                  <a:schemeClr val="bg1"/>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1653541"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p>
        </p:txBody>
      </p:sp>
      <p:sp>
        <p:nvSpPr>
          <p:cNvPr id="14" name="Text Placeholder 13"/>
          <p:cNvSpPr>
            <a:spLocks noGrp="1"/>
          </p:cNvSpPr>
          <p:nvPr>
            <p:ph type="body" sz="quarter" idx="10" hasCustomPrompt="1"/>
          </p:nvPr>
        </p:nvSpPr>
        <p:spPr>
          <a:xfrm>
            <a:off x="1576864" y="983456"/>
            <a:ext cx="3033713" cy="1439704"/>
          </a:xfrm>
          <a:prstGeom prst="rect">
            <a:avLst/>
          </a:prstGeom>
        </p:spPr>
        <p:txBody>
          <a:bodyPr vert="horz" lIns="68580" tIns="34290" rIns="68580" bIns="34290"/>
          <a:lstStyle>
            <a:lvl1pPr marL="0" indent="0">
              <a:buFontTx/>
              <a:buNone/>
              <a:defRPr sz="9000" b="1">
                <a:solidFill>
                  <a:schemeClr val="bg1"/>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2885050922"/>
      </p:ext>
    </p:extLst>
  </p:cSld>
  <p:clrMapOvr>
    <a:masterClrMapping/>
  </p:clrMapOvr>
  <p:extLst mod="1">
    <p:ext uri="{DCECCB84-F9BA-43D5-87BE-67443E8EF086}">
      <p15:sldGuideLst xmlns:p15="http://schemas.microsoft.com/office/powerpoint/2012/main" xmlns="">
        <p15:guide id="2" pos="1255"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Infographic Style (Red)">
    <p:spTree>
      <p:nvGrpSpPr>
        <p:cNvPr id="1" name=""/>
        <p:cNvGrpSpPr/>
        <p:nvPr/>
      </p:nvGrpSpPr>
      <p:grpSpPr>
        <a:xfrm>
          <a:off x="0" y="0"/>
          <a:ext cx="0" cy="0"/>
          <a:chOff x="0" y="0"/>
          <a:chExt cx="0" cy="0"/>
        </a:xfrm>
      </p:grpSpPr>
      <p:sp>
        <p:nvSpPr>
          <p:cNvPr id="5" name="Title Placeholder 1"/>
          <p:cNvSpPr txBox="1">
            <a:spLocks/>
          </p:cNvSpPr>
          <p:nvPr userDrawn="1"/>
        </p:nvSpPr>
        <p:spPr>
          <a:xfrm>
            <a:off x="1653541"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p>
        </p:txBody>
      </p:sp>
      <p:sp>
        <p:nvSpPr>
          <p:cNvPr id="6" name="Title 1"/>
          <p:cNvSpPr txBox="1">
            <a:spLocks/>
          </p:cNvSpPr>
          <p:nvPr userDrawn="1"/>
        </p:nvSpPr>
        <p:spPr bwMode="auto">
          <a:xfrm>
            <a:off x="4027634" y="1143000"/>
            <a:ext cx="2644496" cy="2644496"/>
          </a:xfrm>
          <a:prstGeom prst="rect">
            <a:avLst/>
          </a:prstGeom>
          <a:noFill/>
          <a:ln w="12700" cmpd="sng">
            <a:solidFill>
              <a:srgbClr val="C80000"/>
            </a:solidFill>
          </a:ln>
        </p:spPr>
        <p:txBody>
          <a:bodyPr lIns="175500" tIns="135000" rIns="135000" bIns="67500"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p>
        </p:txBody>
      </p:sp>
      <p:sp>
        <p:nvSpPr>
          <p:cNvPr id="8" name="Title Placeholder 1"/>
          <p:cNvSpPr>
            <a:spLocks noGrp="1"/>
          </p:cNvSpPr>
          <p:nvPr>
            <p:ph type="title" hasCustomPrompt="1"/>
          </p:nvPr>
        </p:nvSpPr>
        <p:spPr>
          <a:xfrm>
            <a:off x="4172414" y="1318335"/>
            <a:ext cx="2365119" cy="1645564"/>
          </a:xfrm>
          <a:prstGeom prst="rect">
            <a:avLst/>
          </a:prstGeom>
        </p:spPr>
        <p:txBody>
          <a:bodyPr vert="horz" lIns="0" tIns="0" rIns="0" bIns="0" rtlCol="0" anchor="t" anchorCtr="0">
            <a:normAutofit/>
          </a:bodyPr>
          <a:lstStyle>
            <a:lvl1pPr algn="l">
              <a:defRPr sz="2100" baseline="0">
                <a:solidFill>
                  <a:srgbClr val="C80000"/>
                </a:solidFill>
                <a:latin typeface="Arial (Headings)"/>
                <a:cs typeface="Arial (Headings)"/>
              </a:defRPr>
            </a:lvl1pPr>
          </a:lstStyle>
          <a:p>
            <a:r>
              <a:rPr lang="en-US" dirty="0"/>
              <a:t>Click to edit </a:t>
            </a:r>
            <a:br>
              <a:rPr lang="en-US" dirty="0"/>
            </a:br>
            <a:r>
              <a:rPr lang="en-US" dirty="0"/>
              <a:t>Master infographic body copy</a:t>
            </a:r>
          </a:p>
        </p:txBody>
      </p:sp>
      <p:sp>
        <p:nvSpPr>
          <p:cNvPr id="9" name="Text Placeholder 9"/>
          <p:cNvSpPr>
            <a:spLocks noGrp="1"/>
          </p:cNvSpPr>
          <p:nvPr>
            <p:ph type="body" sz="quarter" idx="10" hasCustomPrompt="1"/>
          </p:nvPr>
        </p:nvSpPr>
        <p:spPr>
          <a:xfrm>
            <a:off x="5999560" y="3119838"/>
            <a:ext cx="1484709" cy="1484710"/>
          </a:xfrm>
          <a:prstGeom prst="rect">
            <a:avLst/>
          </a:prstGeom>
          <a:solidFill>
            <a:schemeClr val="bg1"/>
          </a:solidFill>
        </p:spPr>
        <p:txBody>
          <a:bodyPr lIns="135000" tIns="108000" rIns="67500" bIns="35100"/>
          <a:lstStyle>
            <a:lvl1pPr marL="0" indent="0">
              <a:buNone/>
              <a:defRPr sz="1600" b="0" i="0" baseline="0">
                <a:latin typeface="Arial" charset="0"/>
                <a:ea typeface="Arial" charset="0"/>
                <a:cs typeface="Arial" charset="0"/>
              </a:defRPr>
            </a:lvl1pPr>
          </a:lstStyle>
          <a:p>
            <a:pPr lvl="0"/>
            <a:r>
              <a:rPr lang="en-GB" dirty="0"/>
              <a:t>Click to edit body copy</a:t>
            </a:r>
          </a:p>
        </p:txBody>
      </p:sp>
    </p:spTree>
    <p:extLst>
      <p:ext uri="{BB962C8B-B14F-4D97-AF65-F5344CB8AC3E}">
        <p14:creationId xmlns:p14="http://schemas.microsoft.com/office/powerpoint/2010/main" val="1298004915"/>
      </p:ext>
    </p:extLst>
  </p:cSld>
  <p:clrMapOvr>
    <a:masterClrMapping/>
  </p:clrMapOvr>
  <p:extLst mod="1">
    <p:ext uri="{DCECCB84-F9BA-43D5-87BE-67443E8EF086}">
      <p15:sldGuideLst xmlns:p15="http://schemas.microsoft.com/office/powerpoint/2012/main" xmlns="">
        <p15:guide id="2" pos="1277">
          <p15:clr>
            <a:srgbClr val="FBAE40"/>
          </p15:clr>
        </p15:guide>
        <p15:guide id="3" orient="horz" pos="21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Infographic Style (Red)">
    <p:spTree>
      <p:nvGrpSpPr>
        <p:cNvPr id="1" name=""/>
        <p:cNvGrpSpPr/>
        <p:nvPr/>
      </p:nvGrpSpPr>
      <p:grpSpPr>
        <a:xfrm>
          <a:off x="0" y="0"/>
          <a:ext cx="0" cy="0"/>
          <a:chOff x="0" y="0"/>
          <a:chExt cx="0" cy="0"/>
        </a:xfrm>
      </p:grpSpPr>
      <p:sp>
        <p:nvSpPr>
          <p:cNvPr id="5" name="Title Placeholder 1"/>
          <p:cNvSpPr txBox="1">
            <a:spLocks/>
          </p:cNvSpPr>
          <p:nvPr userDrawn="1"/>
        </p:nvSpPr>
        <p:spPr>
          <a:xfrm>
            <a:off x="1653541"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p>
        </p:txBody>
      </p:sp>
      <p:sp>
        <p:nvSpPr>
          <p:cNvPr id="9" name="Title 1"/>
          <p:cNvSpPr txBox="1">
            <a:spLocks/>
          </p:cNvSpPr>
          <p:nvPr userDrawn="1"/>
        </p:nvSpPr>
        <p:spPr bwMode="auto">
          <a:xfrm>
            <a:off x="1520428" y="1954205"/>
            <a:ext cx="2644496" cy="2644496"/>
          </a:xfrm>
          <a:prstGeom prst="rect">
            <a:avLst/>
          </a:prstGeom>
          <a:noFill/>
          <a:ln w="12700" cmpd="sng">
            <a:solidFill>
              <a:srgbClr val="C80000"/>
            </a:solidFill>
          </a:ln>
        </p:spPr>
        <p:txBody>
          <a:bodyPr lIns="175500" tIns="135000" rIns="135000" bIns="67500"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p>
        </p:txBody>
      </p:sp>
      <p:sp>
        <p:nvSpPr>
          <p:cNvPr id="10" name="Title Placeholder 1"/>
          <p:cNvSpPr>
            <a:spLocks noGrp="1"/>
          </p:cNvSpPr>
          <p:nvPr>
            <p:ph type="title" hasCustomPrompt="1"/>
          </p:nvPr>
        </p:nvSpPr>
        <p:spPr>
          <a:xfrm>
            <a:off x="1665208" y="2129540"/>
            <a:ext cx="1648424" cy="2305728"/>
          </a:xfrm>
          <a:prstGeom prst="rect">
            <a:avLst/>
          </a:prstGeom>
        </p:spPr>
        <p:txBody>
          <a:bodyPr vert="horz" lIns="0" tIns="0" rIns="0" bIns="0" rtlCol="0" anchor="t" anchorCtr="0">
            <a:normAutofit/>
          </a:bodyPr>
          <a:lstStyle>
            <a:lvl1pPr algn="l">
              <a:defRPr sz="2100" baseline="0">
                <a:solidFill>
                  <a:srgbClr val="C8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11" name="Text Placeholder 9"/>
          <p:cNvSpPr>
            <a:spLocks noGrp="1"/>
          </p:cNvSpPr>
          <p:nvPr>
            <p:ph type="body" sz="quarter" idx="10" hasCustomPrompt="1"/>
          </p:nvPr>
        </p:nvSpPr>
        <p:spPr>
          <a:xfrm>
            <a:off x="3422570" y="1211850"/>
            <a:ext cx="1484709" cy="1484710"/>
          </a:xfrm>
          <a:prstGeom prst="rect">
            <a:avLst/>
          </a:prstGeom>
          <a:solidFill>
            <a:schemeClr val="bg1"/>
          </a:solidFill>
        </p:spPr>
        <p:txBody>
          <a:bodyPr lIns="135000" tIns="108000" rIns="67500" bIns="35100"/>
          <a:lstStyle>
            <a:lvl1pPr marL="0" indent="0">
              <a:buNone/>
              <a:defRPr sz="1600" b="0" i="0" baseline="0">
                <a:latin typeface="Arial" charset="0"/>
                <a:ea typeface="Arial" charset="0"/>
                <a:cs typeface="Arial" charset="0"/>
              </a:defRPr>
            </a:lvl1pPr>
          </a:lstStyle>
          <a:p>
            <a:pPr lvl="0"/>
            <a:r>
              <a:rPr lang="en-GB" dirty="0"/>
              <a:t>Click to edit body copy</a:t>
            </a:r>
          </a:p>
        </p:txBody>
      </p:sp>
    </p:spTree>
    <p:extLst>
      <p:ext uri="{BB962C8B-B14F-4D97-AF65-F5344CB8AC3E}">
        <p14:creationId xmlns:p14="http://schemas.microsoft.com/office/powerpoint/2010/main" val="1919015989"/>
      </p:ext>
    </p:extLst>
  </p:cSld>
  <p:clrMapOvr>
    <a:masterClrMapping/>
  </p:clrMapOvr>
  <p:extLst mod="1">
    <p:ext uri="{DCECCB84-F9BA-43D5-87BE-67443E8EF086}">
      <p15:sldGuideLst xmlns:p15="http://schemas.microsoft.com/office/powerpoint/2012/main" xmlns="">
        <p15:guide id="2" pos="1277">
          <p15:clr>
            <a:srgbClr val="FBAE40"/>
          </p15:clr>
        </p15:guide>
        <p15:guide id="3" orient="horz" pos="21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Brand Frame)">
    <p:spTree>
      <p:nvGrpSpPr>
        <p:cNvPr id="1" name=""/>
        <p:cNvGrpSpPr/>
        <p:nvPr/>
      </p:nvGrpSpPr>
      <p:grpSpPr>
        <a:xfrm>
          <a:off x="0" y="0"/>
          <a:ext cx="0" cy="0"/>
          <a:chOff x="0" y="0"/>
          <a:chExt cx="0" cy="0"/>
        </a:xfrm>
      </p:grpSpPr>
      <p:sp>
        <p:nvSpPr>
          <p:cNvPr id="10" name="Title 1"/>
          <p:cNvSpPr txBox="1">
            <a:spLocks/>
          </p:cNvSpPr>
          <p:nvPr userDrawn="1"/>
        </p:nvSpPr>
        <p:spPr bwMode="auto">
          <a:xfrm>
            <a:off x="1508761" y="1140219"/>
            <a:ext cx="3218422" cy="3218422"/>
          </a:xfrm>
          <a:prstGeom prst="rect">
            <a:avLst/>
          </a:prstGeom>
          <a:solidFill>
            <a:schemeClr val="bg1">
              <a:alpha val="60000"/>
            </a:schemeClr>
          </a:solidFill>
          <a:ln w="12700" cmpd="sng">
            <a:solidFill>
              <a:srgbClr val="C80000"/>
            </a:solidFill>
          </a:ln>
        </p:spPr>
        <p:txBody>
          <a:bodyPr lIns="175500" tIns="135000" rIns="135000" bIns="67500"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p>
        </p:txBody>
      </p:sp>
      <p:sp>
        <p:nvSpPr>
          <p:cNvPr id="4" name="Title Placeholder 1"/>
          <p:cNvSpPr>
            <a:spLocks noGrp="1"/>
          </p:cNvSpPr>
          <p:nvPr>
            <p:ph type="title"/>
          </p:nvPr>
        </p:nvSpPr>
        <p:spPr>
          <a:xfrm>
            <a:off x="1653541" y="1232520"/>
            <a:ext cx="2933699" cy="2988960"/>
          </a:xfrm>
          <a:prstGeom prst="rect">
            <a:avLst/>
          </a:prstGeom>
        </p:spPr>
        <p:txBody>
          <a:bodyPr vert="horz" lIns="0" tIns="0" rIns="0" bIns="0" rtlCol="0" anchor="t" anchorCtr="0">
            <a:normAutofit/>
          </a:bodyPr>
          <a:lstStyle>
            <a:lvl1pPr algn="l">
              <a:defRPr sz="1600" baseline="0">
                <a:solidFill>
                  <a:schemeClr val="tx1"/>
                </a:solidFill>
                <a:latin typeface="Arial (Headings)"/>
                <a:cs typeface="Arial (Headings)"/>
              </a:defRPr>
            </a:lvl1pPr>
          </a:lstStyle>
          <a:p>
            <a:r>
              <a:rPr lang="en-US" dirty="0"/>
              <a:t>Click to edit Master title</a:t>
            </a:r>
          </a:p>
        </p:txBody>
      </p:sp>
    </p:spTree>
    <p:extLst>
      <p:ext uri="{BB962C8B-B14F-4D97-AF65-F5344CB8AC3E}">
        <p14:creationId xmlns:p14="http://schemas.microsoft.com/office/powerpoint/2010/main" val="19996761"/>
      </p:ext>
    </p:extLst>
  </p:cSld>
  <p:clrMapOvr>
    <a:masterClrMapping/>
  </p:clrMapOvr>
  <p:extLst mod="1">
    <p:ext uri="{DCECCB84-F9BA-43D5-87BE-67443E8EF086}">
      <p15:sldGuideLst xmlns:p15="http://schemas.microsoft.com/office/powerpoint/2012/main" xmlns="">
        <p15:guide id="2" pos="125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s (Brand Frame)">
    <p:spTree>
      <p:nvGrpSpPr>
        <p:cNvPr id="1" name=""/>
        <p:cNvGrpSpPr/>
        <p:nvPr/>
      </p:nvGrpSpPr>
      <p:grpSpPr>
        <a:xfrm>
          <a:off x="0" y="0"/>
          <a:ext cx="0" cy="0"/>
          <a:chOff x="0" y="0"/>
          <a:chExt cx="0" cy="0"/>
        </a:xfrm>
      </p:grpSpPr>
      <p:sp>
        <p:nvSpPr>
          <p:cNvPr id="5" name="Content Placeholder 2"/>
          <p:cNvSpPr>
            <a:spLocks noGrp="1"/>
          </p:cNvSpPr>
          <p:nvPr>
            <p:ph idx="14"/>
          </p:nvPr>
        </p:nvSpPr>
        <p:spPr>
          <a:xfrm>
            <a:off x="4724400" y="1764042"/>
            <a:ext cx="3546872" cy="2970000"/>
          </a:xfrm>
          <a:prstGeom prst="rect">
            <a:avLst/>
          </a:prstGeom>
        </p:spPr>
        <p:txBody>
          <a:bodyPr lIns="68580" tIns="34290" rIns="68580" bIns="34290"/>
          <a:lstStyle>
            <a:lvl1pPr marL="257175" indent="-257175">
              <a:buClr>
                <a:srgbClr val="C80000"/>
              </a:buClr>
              <a:buFont typeface="Wingdings" charset="2"/>
              <a:buChar char="§"/>
              <a:defRPr sz="1600">
                <a:solidFill>
                  <a:srgbClr val="000000"/>
                </a:solidFill>
                <a:latin typeface="Arial (Body)"/>
                <a:cs typeface="Arial (Body)"/>
              </a:defRPr>
            </a:lvl1pPr>
            <a:lvl2pPr marL="557213" indent="-214313">
              <a:buClr>
                <a:srgbClr val="C80000"/>
              </a:buClr>
              <a:buFont typeface="Wingdings" charset="2"/>
              <a:buChar char="§"/>
              <a:defRPr sz="1600">
                <a:solidFill>
                  <a:srgbClr val="000000"/>
                </a:solidFill>
                <a:latin typeface="Arial (Body)"/>
                <a:cs typeface="Arial (Body)"/>
              </a:defRPr>
            </a:lvl2pPr>
            <a:lvl3pPr marL="857250" indent="-171450">
              <a:buClr>
                <a:srgbClr val="C80000"/>
              </a:buClr>
              <a:buFont typeface="Wingdings" charset="2"/>
              <a:buChar char="§"/>
              <a:defRPr sz="1400">
                <a:solidFill>
                  <a:srgbClr val="000000"/>
                </a:solidFill>
                <a:latin typeface="Arial (Body)"/>
                <a:cs typeface="Arial (Body)"/>
              </a:defRPr>
            </a:lvl3pPr>
            <a:lvl4pPr marL="1200150" indent="-171450">
              <a:buClr>
                <a:srgbClr val="C80000"/>
              </a:buClr>
              <a:buFont typeface="Wingdings" charset="2"/>
              <a:buChar char="§"/>
              <a:defRPr sz="1400">
                <a:solidFill>
                  <a:srgbClr val="000000"/>
                </a:solidFill>
                <a:latin typeface="Arial (Body)"/>
                <a:cs typeface="Arial (Body)"/>
              </a:defRPr>
            </a:lvl4pPr>
            <a:lvl5pPr marL="1543050" indent="-171450">
              <a:buClr>
                <a:srgbClr val="C80000"/>
              </a:buClr>
              <a:buFont typeface="Wingdings" charset="2"/>
              <a:buChar char="§"/>
              <a:defRPr sz="1400">
                <a:solidFill>
                  <a:srgbClr val="000000"/>
                </a:solidFill>
                <a:latin typeface="Arial (Body)"/>
                <a:cs typeface="Arial (Body)"/>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924791" y="929640"/>
            <a:ext cx="7346480" cy="796500"/>
          </a:xfrm>
          <a:prstGeom prst="rect">
            <a:avLst/>
          </a:prstGeom>
        </p:spPr>
        <p:txBody>
          <a:bodyPr lIns="68580" tIns="34290" rIns="68580" bIns="34290"/>
          <a:lstStyle>
            <a:lvl1pPr algn="l">
              <a:defRPr sz="2100">
                <a:solidFill>
                  <a:srgbClr val="C80000"/>
                </a:solidFill>
                <a:latin typeface="arial (Headings)"/>
                <a:cs typeface="arial (Headings)"/>
              </a:defRPr>
            </a:lvl1pPr>
          </a:lstStyle>
          <a:p>
            <a:r>
              <a:rPr lang="en-US" dirty="0"/>
              <a:t>Click to edit Master title style</a:t>
            </a:r>
          </a:p>
        </p:txBody>
      </p:sp>
      <p:sp>
        <p:nvSpPr>
          <p:cNvPr id="11" name="Content Placeholder 2"/>
          <p:cNvSpPr>
            <a:spLocks noGrp="1"/>
          </p:cNvSpPr>
          <p:nvPr>
            <p:ph idx="1" hasCustomPrompt="1"/>
          </p:nvPr>
        </p:nvSpPr>
        <p:spPr bwMode="ltGray">
          <a:xfrm>
            <a:off x="999648" y="1764042"/>
            <a:ext cx="2970000" cy="2970000"/>
          </a:xfrm>
          <a:prstGeom prst="rect">
            <a:avLst/>
          </a:prstGeom>
          <a:noFill/>
          <a:ln w="12700">
            <a:solidFill>
              <a:srgbClr val="C80000"/>
            </a:solidFill>
          </a:ln>
        </p:spPr>
        <p:txBody>
          <a:bodyPr lIns="135000" tIns="135000" rIns="135000" bIns="270000"/>
          <a:lstStyle>
            <a:lvl1pPr marL="257175" indent="-257175">
              <a:buClr>
                <a:srgbClr val="C80000"/>
              </a:buClr>
              <a:buFont typeface="Wingdings" charset="2"/>
              <a:buChar char="§"/>
              <a:defRPr sz="1600" baseline="0">
                <a:solidFill>
                  <a:schemeClr val="tx1"/>
                </a:solidFill>
                <a:latin typeface="Arial (Body)"/>
                <a:cs typeface="Arial (Body)"/>
              </a:defRPr>
            </a:lvl1pPr>
            <a:lvl2pPr marL="557213" indent="-214313">
              <a:buClr>
                <a:srgbClr val="C80000"/>
              </a:buClr>
              <a:buFont typeface="Wingdings" charset="2"/>
              <a:buChar char="§"/>
              <a:defRPr sz="1600">
                <a:solidFill>
                  <a:srgbClr val="000000"/>
                </a:solidFill>
                <a:latin typeface="Arial (Body)"/>
                <a:cs typeface="Arial (Body)"/>
              </a:defRPr>
            </a:lvl2pPr>
            <a:lvl3pPr marL="857250" indent="-171450">
              <a:buClr>
                <a:srgbClr val="C80000"/>
              </a:buClr>
              <a:buFont typeface="Wingdings" charset="2"/>
              <a:buChar char="§"/>
              <a:defRPr sz="1400">
                <a:solidFill>
                  <a:srgbClr val="000000"/>
                </a:solidFill>
                <a:latin typeface="Arial (Body)"/>
                <a:cs typeface="Arial (Body)"/>
              </a:defRPr>
            </a:lvl3pPr>
            <a:lvl4pPr marL="1200150" indent="-171450">
              <a:buClr>
                <a:srgbClr val="C80000"/>
              </a:buClr>
              <a:buFont typeface="Wingdings" charset="2"/>
              <a:buChar char="§"/>
              <a:defRPr sz="1400">
                <a:solidFill>
                  <a:srgbClr val="000000"/>
                </a:solidFill>
                <a:latin typeface="Arial (Body)"/>
                <a:cs typeface="Arial (Body)"/>
              </a:defRPr>
            </a:lvl4pPr>
            <a:lvl5pPr marL="1543050" indent="-171450">
              <a:buClr>
                <a:srgbClr val="C80000"/>
              </a:buClr>
              <a:buFont typeface="Wingdings" charset="2"/>
              <a:buChar char="§"/>
              <a:defRPr sz="1200">
                <a:solidFill>
                  <a:srgbClr val="000000"/>
                </a:solidFill>
                <a:latin typeface="Arial (Body)"/>
                <a:cs typeface="Arial (Body)"/>
              </a:defRPr>
            </a:lvl5pPr>
          </a:lstStyle>
          <a:p>
            <a:pPr lvl="0"/>
            <a:r>
              <a:rPr lang="en-US" dirty="0"/>
              <a:t>Remember the Brand square and Brand frame should never be used together</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27285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page (single, white logo)">
    <p:spTree>
      <p:nvGrpSpPr>
        <p:cNvPr id="1" name=""/>
        <p:cNvGrpSpPr/>
        <p:nvPr/>
      </p:nvGrpSpPr>
      <p:grpSpPr>
        <a:xfrm>
          <a:off x="0" y="0"/>
          <a:ext cx="0" cy="0"/>
          <a:chOff x="0" y="0"/>
          <a:chExt cx="0" cy="0"/>
        </a:xfrm>
      </p:grpSpPr>
      <p:pic>
        <p:nvPicPr>
          <p:cNvPr id="3" name="Picture 2" descr="ACCA Brand Square (1 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295" y="1834515"/>
            <a:ext cx="1466850" cy="1466850"/>
          </a:xfrm>
          <a:prstGeom prst="rect">
            <a:avLst/>
          </a:prstGeom>
        </p:spPr>
      </p:pic>
      <p:sp>
        <p:nvSpPr>
          <p:cNvPr id="4" name="Title Placeholder 1"/>
          <p:cNvSpPr>
            <a:spLocks noGrp="1"/>
          </p:cNvSpPr>
          <p:nvPr>
            <p:ph type="title" hasCustomPrompt="1"/>
          </p:nvPr>
        </p:nvSpPr>
        <p:spPr>
          <a:xfrm>
            <a:off x="1600201" y="2436480"/>
            <a:ext cx="2847885" cy="261000"/>
          </a:xfrm>
          <a:prstGeom prst="rect">
            <a:avLst/>
          </a:prstGeom>
        </p:spPr>
        <p:txBody>
          <a:bodyPr vert="horz" lIns="0" tIns="0" rIns="0" bIns="0" rtlCol="0" anchor="t" anchorCtr="0">
            <a:noAutofit/>
          </a:bodyPr>
          <a:lstStyle>
            <a:lvl1pPr algn="l">
              <a:defRPr sz="1600" b="1" baseline="0">
                <a:solidFill>
                  <a:schemeClr val="tx1"/>
                </a:solidFill>
                <a:latin typeface="Arial (Headings)"/>
                <a:cs typeface="Arial (Headings)"/>
              </a:defRPr>
            </a:lvl1pPr>
          </a:lstStyle>
          <a:p>
            <a:r>
              <a:rPr lang="en-US" dirty="0"/>
              <a:t>Click to edit divider pages</a:t>
            </a:r>
          </a:p>
        </p:txBody>
      </p:sp>
    </p:spTree>
    <p:extLst>
      <p:ext uri="{BB962C8B-B14F-4D97-AF65-F5344CB8AC3E}">
        <p14:creationId xmlns:p14="http://schemas.microsoft.com/office/powerpoint/2010/main" val="5929971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page (double, white logo)">
    <p:spTree>
      <p:nvGrpSpPr>
        <p:cNvPr id="1" name=""/>
        <p:cNvGrpSpPr/>
        <p:nvPr/>
      </p:nvGrpSpPr>
      <p:grpSpPr>
        <a:xfrm>
          <a:off x="0" y="0"/>
          <a:ext cx="0" cy="0"/>
          <a:chOff x="0" y="0"/>
          <a:chExt cx="0" cy="0"/>
        </a:xfrm>
      </p:grpSpPr>
      <p:pic>
        <p:nvPicPr>
          <p:cNvPr id="4" name="Picture 3" descr="ACCA Brand Square (2 line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295" y="1834515"/>
            <a:ext cx="1466850" cy="1466850"/>
          </a:xfrm>
          <a:prstGeom prst="rect">
            <a:avLst/>
          </a:prstGeom>
        </p:spPr>
      </p:pic>
      <p:sp>
        <p:nvSpPr>
          <p:cNvPr id="6" name="Title Placeholder 1"/>
          <p:cNvSpPr>
            <a:spLocks noGrp="1"/>
          </p:cNvSpPr>
          <p:nvPr>
            <p:ph type="title" hasCustomPrompt="1"/>
          </p:nvPr>
        </p:nvSpPr>
        <p:spPr>
          <a:xfrm>
            <a:off x="1600201" y="2316624"/>
            <a:ext cx="2217420" cy="451500"/>
          </a:xfrm>
          <a:prstGeom prst="rect">
            <a:avLst/>
          </a:prstGeom>
        </p:spPr>
        <p:txBody>
          <a:bodyPr vert="horz" lIns="0" tIns="0" rIns="0" bIns="0" rtlCol="0" anchor="t" anchorCtr="0">
            <a:noAutofit/>
          </a:bodyPr>
          <a:lstStyle>
            <a:lvl1pPr algn="l">
              <a:defRPr sz="1600" b="1" baseline="0">
                <a:solidFill>
                  <a:schemeClr val="tx1"/>
                </a:solidFill>
                <a:latin typeface="Arial (Headings)"/>
                <a:cs typeface="Arial (Headings)"/>
              </a:defRPr>
            </a:lvl1pPr>
          </a:lstStyle>
          <a:p>
            <a:r>
              <a:rPr lang="en-US" dirty="0"/>
              <a:t>Click to edit divider pages with two lines</a:t>
            </a:r>
          </a:p>
        </p:txBody>
      </p:sp>
    </p:spTree>
    <p:extLst>
      <p:ext uri="{BB962C8B-B14F-4D97-AF65-F5344CB8AC3E}">
        <p14:creationId xmlns:p14="http://schemas.microsoft.com/office/powerpoint/2010/main" val="4077636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Divider page (sing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1971943" y="2405713"/>
            <a:ext cx="3270903" cy="285998"/>
          </a:xfrm>
          <a:prstGeom prst="rect">
            <a:avLst/>
          </a:prstGeom>
        </p:spPr>
        <p:txBody>
          <a:bodyPr vert="horz" lIns="0" tIns="0" rIns="0" bIns="0" rtlCol="0" anchor="t" anchorCtr="0">
            <a:noAutofit/>
          </a:bodyPr>
          <a:lstStyle>
            <a:lvl1pPr algn="l">
              <a:defRPr sz="2100" b="1" baseline="0">
                <a:solidFill>
                  <a:schemeClr val="tx1"/>
                </a:solidFill>
                <a:latin typeface="Arial (Headings)"/>
                <a:cs typeface="Arial (Headings)"/>
              </a:defRPr>
            </a:lvl1pPr>
          </a:lstStyle>
          <a:p>
            <a:r>
              <a:rPr lang="en-US" dirty="0"/>
              <a:t>Click to edit </a:t>
            </a:r>
            <a:r>
              <a:rPr lang="en-US"/>
              <a:t>divider page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862" y="1371600"/>
            <a:ext cx="2391156" cy="2391156"/>
          </a:xfrm>
          <a:prstGeom prst="rect">
            <a:avLst/>
          </a:prstGeom>
        </p:spPr>
      </p:pic>
    </p:spTree>
    <p:extLst>
      <p:ext uri="{BB962C8B-B14F-4D97-AF65-F5344CB8AC3E}">
        <p14:creationId xmlns:p14="http://schemas.microsoft.com/office/powerpoint/2010/main" val="1528938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Divider page (doub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1971943" y="2226465"/>
            <a:ext cx="3270903" cy="682950"/>
          </a:xfrm>
          <a:prstGeom prst="rect">
            <a:avLst/>
          </a:prstGeom>
        </p:spPr>
        <p:txBody>
          <a:bodyPr vert="horz" lIns="0" tIns="0" rIns="0" bIns="0" rtlCol="0" anchor="t" anchorCtr="0">
            <a:noAutofit/>
          </a:bodyPr>
          <a:lstStyle>
            <a:lvl1pPr algn="l">
              <a:defRPr sz="2100" b="1" baseline="0">
                <a:solidFill>
                  <a:schemeClr val="tx1"/>
                </a:solidFill>
                <a:latin typeface="Arial (Headings)"/>
                <a:cs typeface="Arial (Headings)"/>
              </a:defRPr>
            </a:lvl1pPr>
          </a:lstStyle>
          <a:p>
            <a:r>
              <a:rPr lang="en-US" dirty="0"/>
              <a:t>Click to edit divider pages with two lines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862" y="1371600"/>
            <a:ext cx="2391156" cy="2391156"/>
          </a:xfrm>
          <a:prstGeom prst="rect">
            <a:avLst/>
          </a:prstGeom>
        </p:spPr>
      </p:pic>
    </p:spTree>
    <p:extLst>
      <p:ext uri="{BB962C8B-B14F-4D97-AF65-F5344CB8AC3E}">
        <p14:creationId xmlns:p14="http://schemas.microsoft.com/office/powerpoint/2010/main" val="151809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1508761" y="1140219"/>
            <a:ext cx="3218422" cy="3218422"/>
          </a:xfrm>
          <a:prstGeom prst="rect">
            <a:avLst/>
          </a:prstGeom>
          <a:noFill/>
          <a:ln w="12700" cmpd="sng">
            <a:solidFill>
              <a:srgbClr val="C80000"/>
            </a:solidFill>
          </a:ln>
        </p:spPr>
        <p:txBody>
          <a:bodyPr lIns="175500" tIns="135000" rIns="135000" bIns="67500"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black"/>
              </a:solidFill>
            </a:endParaRPr>
          </a:p>
        </p:txBody>
      </p:sp>
      <p:sp>
        <p:nvSpPr>
          <p:cNvPr id="4" name="Title Placeholder 1"/>
          <p:cNvSpPr>
            <a:spLocks noGrp="1"/>
          </p:cNvSpPr>
          <p:nvPr>
            <p:ph type="title" hasCustomPrompt="1"/>
          </p:nvPr>
        </p:nvSpPr>
        <p:spPr>
          <a:xfrm>
            <a:off x="1653541" y="2430780"/>
            <a:ext cx="2933699" cy="1737360"/>
          </a:xfrm>
          <a:prstGeom prst="rect">
            <a:avLst/>
          </a:prstGeom>
        </p:spPr>
        <p:txBody>
          <a:bodyPr vert="horz" lIns="0" tIns="0" rIns="0" bIns="0" rtlCol="0" anchor="t" anchorCtr="0">
            <a:normAutofit/>
          </a:bodyPr>
          <a:lstStyle>
            <a:lvl1pPr algn="l">
              <a:defRPr sz="1600" baseline="0">
                <a:solidFill>
                  <a:srgbClr val="C8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1653541"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solidFill>
                <a:prstClr val="black"/>
              </a:solidFill>
            </a:endParaRPr>
          </a:p>
        </p:txBody>
      </p:sp>
      <p:sp>
        <p:nvSpPr>
          <p:cNvPr id="14" name="Text Placeholder 13"/>
          <p:cNvSpPr>
            <a:spLocks noGrp="1"/>
          </p:cNvSpPr>
          <p:nvPr>
            <p:ph type="body" sz="quarter" idx="10" hasCustomPrompt="1"/>
          </p:nvPr>
        </p:nvSpPr>
        <p:spPr>
          <a:xfrm>
            <a:off x="1576864" y="983456"/>
            <a:ext cx="3033713" cy="1439704"/>
          </a:xfrm>
          <a:prstGeom prst="rect">
            <a:avLst/>
          </a:prstGeom>
        </p:spPr>
        <p:txBody>
          <a:bodyPr vert="horz" lIns="68580" tIns="34290" rIns="68580" bIns="34290"/>
          <a:lstStyle>
            <a:lvl1pPr marL="0" indent="0">
              <a:buFontTx/>
              <a:buNone/>
              <a:defRPr sz="9000" b="1">
                <a:solidFill>
                  <a:srgbClr val="C80000"/>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2251153345"/>
      </p:ext>
    </p:extLst>
  </p:cSld>
  <p:clrMapOvr>
    <a:masterClrMapping/>
  </p:clrMapOvr>
  <p:extLst mod="1">
    <p:ext uri="{DCECCB84-F9BA-43D5-87BE-67443E8EF086}">
      <p15:sldGuideLst xmlns:p15="http://schemas.microsoft.com/office/powerpoint/2012/main" xmlns="">
        <p15:guide id="2" pos="1277" userDrawn="1">
          <p15:clr>
            <a:srgbClr val="FBAE40"/>
          </p15:clr>
        </p15:guide>
        <p15:guide id="3" orient="horz" pos="21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ster Title 2 (Red &amp; Black)">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 Placeholder 2"/>
          <p:cNvSpPr>
            <a:spLocks noGrp="1"/>
          </p:cNvSpPr>
          <p:nvPr>
            <p:ph type="body" sz="quarter" idx="10" hasCustomPrompt="1"/>
          </p:nvPr>
        </p:nvSpPr>
        <p:spPr>
          <a:xfrm>
            <a:off x="998220" y="1303020"/>
            <a:ext cx="7277815" cy="2872740"/>
          </a:xfrm>
        </p:spPr>
        <p:txBody>
          <a:bodyPr>
            <a:normAutofit/>
          </a:bodyPr>
          <a:lstStyle>
            <a:lvl1pPr>
              <a:defRPr sz="2100">
                <a:latin typeface="Arial (Headings)"/>
                <a:cs typeface="Arial (Headings)"/>
              </a:defRPr>
            </a:lvl1pPr>
          </a:lstStyle>
          <a:p>
            <a:pPr lvl="0"/>
            <a:r>
              <a:rPr lang="en-GB" dirty="0"/>
              <a:t>Click to edit Master title one line</a:t>
            </a:r>
          </a:p>
        </p:txBody>
      </p:sp>
      <p:sp>
        <p:nvSpPr>
          <p:cNvPr id="4" name="TextBox 3"/>
          <p:cNvSpPr txBox="1"/>
          <p:nvPr userDrawn="1"/>
        </p:nvSpPr>
        <p:spPr>
          <a:xfrm>
            <a:off x="346104" y="4864694"/>
            <a:ext cx="1854706" cy="92333"/>
          </a:xfrm>
          <a:prstGeom prst="rect">
            <a:avLst/>
          </a:prstGeom>
          <a:noFill/>
        </p:spPr>
        <p:txBody>
          <a:bodyPr wrap="square" lIns="0" tIns="0" rIns="0" bIns="0" rtlCol="0">
            <a:spAutoFit/>
          </a:bodyPr>
          <a:lstStyle/>
          <a:p>
            <a:r>
              <a:rPr lang="en-GB" sz="600" dirty="0"/>
              <a:t>© ACCA      </a:t>
            </a:r>
            <a:r>
              <a:rPr lang="en-GB" sz="600" b="1" dirty="0"/>
              <a:t>PUBLIC</a:t>
            </a:r>
          </a:p>
        </p:txBody>
      </p:sp>
    </p:spTree>
    <p:extLst>
      <p:ext uri="{BB962C8B-B14F-4D97-AF65-F5344CB8AC3E}">
        <p14:creationId xmlns:p14="http://schemas.microsoft.com/office/powerpoint/2010/main" val="359575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1321"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fographic Style (Black)">
    <p:spTree>
      <p:nvGrpSpPr>
        <p:cNvPr id="1" name=""/>
        <p:cNvGrpSpPr/>
        <p:nvPr/>
      </p:nvGrpSpPr>
      <p:grpSpPr>
        <a:xfrm>
          <a:off x="0" y="0"/>
          <a:ext cx="0" cy="0"/>
          <a:chOff x="0" y="0"/>
          <a:chExt cx="0" cy="0"/>
        </a:xfrm>
      </p:grpSpPr>
      <p:sp>
        <p:nvSpPr>
          <p:cNvPr id="7" name="Title 1"/>
          <p:cNvSpPr txBox="1">
            <a:spLocks/>
          </p:cNvSpPr>
          <p:nvPr userDrawn="1"/>
        </p:nvSpPr>
        <p:spPr bwMode="auto">
          <a:xfrm>
            <a:off x="1508761" y="1140219"/>
            <a:ext cx="3218422" cy="3218422"/>
          </a:xfrm>
          <a:prstGeom prst="rect">
            <a:avLst/>
          </a:prstGeom>
          <a:noFill/>
          <a:ln w="12700" cmpd="sng">
            <a:solidFill>
              <a:schemeClr val="tx1"/>
            </a:solidFill>
          </a:ln>
        </p:spPr>
        <p:txBody>
          <a:bodyPr lIns="175500" tIns="135000" rIns="135000" bIns="67500"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srgbClr val="000000"/>
              </a:solidFill>
            </a:endParaRPr>
          </a:p>
        </p:txBody>
      </p:sp>
      <p:sp>
        <p:nvSpPr>
          <p:cNvPr id="4" name="Title Placeholder 1"/>
          <p:cNvSpPr>
            <a:spLocks noGrp="1"/>
          </p:cNvSpPr>
          <p:nvPr>
            <p:ph type="title" hasCustomPrompt="1"/>
          </p:nvPr>
        </p:nvSpPr>
        <p:spPr>
          <a:xfrm>
            <a:off x="1653541" y="2430780"/>
            <a:ext cx="2933699" cy="1737360"/>
          </a:xfrm>
          <a:prstGeom prst="rect">
            <a:avLst/>
          </a:prstGeom>
        </p:spPr>
        <p:txBody>
          <a:bodyPr vert="horz" lIns="0" tIns="0" rIns="0" bIns="0" rtlCol="0" anchor="t" anchorCtr="0">
            <a:normAutofit/>
          </a:bodyPr>
          <a:lstStyle>
            <a:lvl1pPr algn="l">
              <a:defRPr sz="1600" baseline="0">
                <a:solidFill>
                  <a:srgbClr val="00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1653541"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solidFill>
                <a:prstClr val="black"/>
              </a:solidFill>
            </a:endParaRPr>
          </a:p>
        </p:txBody>
      </p:sp>
      <p:sp>
        <p:nvSpPr>
          <p:cNvPr id="14" name="Text Placeholder 13"/>
          <p:cNvSpPr>
            <a:spLocks noGrp="1"/>
          </p:cNvSpPr>
          <p:nvPr>
            <p:ph type="body" sz="quarter" idx="10" hasCustomPrompt="1"/>
          </p:nvPr>
        </p:nvSpPr>
        <p:spPr>
          <a:xfrm>
            <a:off x="1576864" y="983456"/>
            <a:ext cx="3033713" cy="1439704"/>
          </a:xfrm>
          <a:prstGeom prst="rect">
            <a:avLst/>
          </a:prstGeom>
        </p:spPr>
        <p:txBody>
          <a:bodyPr vert="horz" lIns="68580" tIns="34290" rIns="68580" bIns="34290"/>
          <a:lstStyle>
            <a:lvl1pPr marL="0" indent="0">
              <a:buFontTx/>
              <a:buNone/>
              <a:defRPr sz="9000" b="1">
                <a:solidFill>
                  <a:schemeClr val="tx1"/>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3432860739"/>
      </p:ext>
    </p:extLst>
  </p:cSld>
  <p:clrMapOvr>
    <a:masterClrMapping/>
  </p:clrMapOvr>
  <p:extLst mod="1">
    <p:ext uri="{DCECCB84-F9BA-43D5-87BE-67443E8EF086}">
      <p15:sldGuideLst xmlns:p15="http://schemas.microsoft.com/office/powerpoint/2012/main" xmlns="">
        <p15:guide id="2" pos="1255"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fographic Style (White)">
    <p:spTree>
      <p:nvGrpSpPr>
        <p:cNvPr id="1" name=""/>
        <p:cNvGrpSpPr/>
        <p:nvPr/>
      </p:nvGrpSpPr>
      <p:grpSpPr>
        <a:xfrm>
          <a:off x="0" y="0"/>
          <a:ext cx="0" cy="0"/>
          <a:chOff x="0" y="0"/>
          <a:chExt cx="0" cy="0"/>
        </a:xfrm>
      </p:grpSpPr>
      <p:sp>
        <p:nvSpPr>
          <p:cNvPr id="7" name="Title 1"/>
          <p:cNvSpPr txBox="1">
            <a:spLocks/>
          </p:cNvSpPr>
          <p:nvPr userDrawn="1"/>
        </p:nvSpPr>
        <p:spPr bwMode="auto">
          <a:xfrm>
            <a:off x="1508761" y="1140219"/>
            <a:ext cx="3218422" cy="3218422"/>
          </a:xfrm>
          <a:prstGeom prst="rect">
            <a:avLst/>
          </a:prstGeom>
          <a:noFill/>
          <a:ln w="12700" cmpd="sng">
            <a:solidFill>
              <a:schemeClr val="bg1"/>
            </a:solidFill>
          </a:ln>
        </p:spPr>
        <p:txBody>
          <a:bodyPr lIns="175500" tIns="135000" rIns="135000" bIns="67500"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white"/>
              </a:solidFill>
            </a:endParaRPr>
          </a:p>
        </p:txBody>
      </p:sp>
      <p:sp>
        <p:nvSpPr>
          <p:cNvPr id="4" name="Title Placeholder 1"/>
          <p:cNvSpPr>
            <a:spLocks noGrp="1"/>
          </p:cNvSpPr>
          <p:nvPr>
            <p:ph type="title" hasCustomPrompt="1"/>
          </p:nvPr>
        </p:nvSpPr>
        <p:spPr>
          <a:xfrm>
            <a:off x="1653541" y="2430780"/>
            <a:ext cx="2933699" cy="1737360"/>
          </a:xfrm>
          <a:prstGeom prst="rect">
            <a:avLst/>
          </a:prstGeom>
        </p:spPr>
        <p:txBody>
          <a:bodyPr vert="horz" lIns="0" tIns="0" rIns="0" bIns="0" rtlCol="0" anchor="t" anchorCtr="0">
            <a:normAutofit/>
          </a:bodyPr>
          <a:lstStyle>
            <a:lvl1pPr algn="l">
              <a:defRPr sz="1600" baseline="0">
                <a:solidFill>
                  <a:schemeClr val="bg1"/>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1653541"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solidFill>
                <a:prstClr val="black"/>
              </a:solidFill>
            </a:endParaRPr>
          </a:p>
        </p:txBody>
      </p:sp>
      <p:sp>
        <p:nvSpPr>
          <p:cNvPr id="14" name="Text Placeholder 13"/>
          <p:cNvSpPr>
            <a:spLocks noGrp="1"/>
          </p:cNvSpPr>
          <p:nvPr>
            <p:ph type="body" sz="quarter" idx="10" hasCustomPrompt="1"/>
          </p:nvPr>
        </p:nvSpPr>
        <p:spPr>
          <a:xfrm>
            <a:off x="1576864" y="983456"/>
            <a:ext cx="3033713" cy="1439704"/>
          </a:xfrm>
          <a:prstGeom prst="rect">
            <a:avLst/>
          </a:prstGeom>
        </p:spPr>
        <p:txBody>
          <a:bodyPr vert="horz" lIns="68580" tIns="34290" rIns="68580" bIns="34290"/>
          <a:lstStyle>
            <a:lvl1pPr marL="0" indent="0">
              <a:buFontTx/>
              <a:buNone/>
              <a:defRPr sz="9000" b="1">
                <a:solidFill>
                  <a:schemeClr val="bg1"/>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2196672522"/>
      </p:ext>
    </p:extLst>
  </p:cSld>
  <p:clrMapOvr>
    <a:masterClrMapping/>
  </p:clrMapOvr>
  <p:extLst mod="1">
    <p:ext uri="{DCECCB84-F9BA-43D5-87BE-67443E8EF086}">
      <p15:sldGuideLst xmlns:p15="http://schemas.microsoft.com/office/powerpoint/2012/main" xmlns="">
        <p15:guide id="2" pos="1277"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4027634" y="1143000"/>
            <a:ext cx="2644496" cy="2644496"/>
          </a:xfrm>
          <a:prstGeom prst="rect">
            <a:avLst/>
          </a:prstGeom>
          <a:noFill/>
          <a:ln w="12700" cmpd="sng">
            <a:solidFill>
              <a:srgbClr val="C80000"/>
            </a:solidFill>
          </a:ln>
        </p:spPr>
        <p:txBody>
          <a:bodyPr lIns="175500" tIns="135000" rIns="135000" bIns="67500"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black"/>
              </a:solidFill>
            </a:endParaRPr>
          </a:p>
        </p:txBody>
      </p:sp>
      <p:sp>
        <p:nvSpPr>
          <p:cNvPr id="4" name="Title Placeholder 1"/>
          <p:cNvSpPr>
            <a:spLocks noGrp="1"/>
          </p:cNvSpPr>
          <p:nvPr>
            <p:ph type="title" hasCustomPrompt="1"/>
          </p:nvPr>
        </p:nvSpPr>
        <p:spPr>
          <a:xfrm>
            <a:off x="4172414" y="1318335"/>
            <a:ext cx="2365119" cy="1645564"/>
          </a:xfrm>
          <a:prstGeom prst="rect">
            <a:avLst/>
          </a:prstGeom>
        </p:spPr>
        <p:txBody>
          <a:bodyPr vert="horz" lIns="0" tIns="0" rIns="0" bIns="0" rtlCol="0" anchor="t" anchorCtr="0">
            <a:normAutofit/>
          </a:bodyPr>
          <a:lstStyle>
            <a:lvl1pPr algn="l">
              <a:defRPr sz="2100" baseline="0">
                <a:solidFill>
                  <a:srgbClr val="C80000"/>
                </a:solidFill>
                <a:latin typeface="Arial (Headings)"/>
                <a:cs typeface="Arial (Headings)"/>
              </a:defRPr>
            </a:lvl1pPr>
          </a:lstStyle>
          <a:p>
            <a:r>
              <a:rPr lang="en-US" dirty="0"/>
              <a:t>Click to edit </a:t>
            </a:r>
            <a:br>
              <a:rPr lang="en-US" dirty="0"/>
            </a:br>
            <a:r>
              <a:rPr lang="en-US" dirty="0"/>
              <a:t>Master infographic body copy</a:t>
            </a:r>
          </a:p>
        </p:txBody>
      </p:sp>
      <p:sp>
        <p:nvSpPr>
          <p:cNvPr id="5" name="Title Placeholder 1"/>
          <p:cNvSpPr txBox="1">
            <a:spLocks/>
          </p:cNvSpPr>
          <p:nvPr userDrawn="1"/>
        </p:nvSpPr>
        <p:spPr>
          <a:xfrm>
            <a:off x="1653541"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solidFill>
                <a:prstClr val="black"/>
              </a:solidFill>
            </a:endParaRPr>
          </a:p>
        </p:txBody>
      </p:sp>
      <p:sp>
        <p:nvSpPr>
          <p:cNvPr id="11" name="Text Placeholder 9"/>
          <p:cNvSpPr>
            <a:spLocks noGrp="1"/>
          </p:cNvSpPr>
          <p:nvPr>
            <p:ph type="body" sz="quarter" idx="10" hasCustomPrompt="1"/>
          </p:nvPr>
        </p:nvSpPr>
        <p:spPr>
          <a:xfrm>
            <a:off x="5999560" y="3119838"/>
            <a:ext cx="1484709" cy="1484710"/>
          </a:xfrm>
          <a:prstGeom prst="rect">
            <a:avLst/>
          </a:prstGeom>
          <a:solidFill>
            <a:schemeClr val="bg1"/>
          </a:solidFill>
        </p:spPr>
        <p:txBody>
          <a:bodyPr lIns="135000" tIns="108000" rIns="67500" bIns="35100"/>
          <a:lstStyle>
            <a:lvl1pPr marL="0" indent="0">
              <a:buNone/>
              <a:defRPr sz="1600" b="0" i="0" baseline="0">
                <a:latin typeface="Arial" charset="0"/>
                <a:ea typeface="Arial" charset="0"/>
                <a:cs typeface="Arial" charset="0"/>
              </a:defRPr>
            </a:lvl1pPr>
          </a:lstStyle>
          <a:p>
            <a:pPr lvl="0"/>
            <a:r>
              <a:rPr lang="en-GB" dirty="0"/>
              <a:t>Click to edit body copy</a:t>
            </a:r>
          </a:p>
        </p:txBody>
      </p:sp>
    </p:spTree>
    <p:extLst>
      <p:ext uri="{BB962C8B-B14F-4D97-AF65-F5344CB8AC3E}">
        <p14:creationId xmlns:p14="http://schemas.microsoft.com/office/powerpoint/2010/main" val="1296481343"/>
      </p:ext>
    </p:extLst>
  </p:cSld>
  <p:clrMapOvr>
    <a:masterClrMapping/>
  </p:clrMapOvr>
  <p:extLst mod="1">
    <p:ext uri="{DCECCB84-F9BA-43D5-87BE-67443E8EF086}">
      <p15:sldGuideLst xmlns:p15="http://schemas.microsoft.com/office/powerpoint/2012/main" xmlns="">
        <p15:guide id="2" pos="1277">
          <p15:clr>
            <a:srgbClr val="FBAE40"/>
          </p15:clr>
        </p15:guide>
        <p15:guide id="3" orient="horz" pos="21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1520428" y="1954205"/>
            <a:ext cx="2644496" cy="2644496"/>
          </a:xfrm>
          <a:prstGeom prst="rect">
            <a:avLst/>
          </a:prstGeom>
          <a:noFill/>
          <a:ln w="12700" cmpd="sng">
            <a:solidFill>
              <a:srgbClr val="C80000"/>
            </a:solidFill>
          </a:ln>
        </p:spPr>
        <p:txBody>
          <a:bodyPr lIns="175500" tIns="135000" rIns="135000" bIns="67500"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black"/>
              </a:solidFill>
            </a:endParaRPr>
          </a:p>
        </p:txBody>
      </p:sp>
      <p:sp>
        <p:nvSpPr>
          <p:cNvPr id="4" name="Title Placeholder 1"/>
          <p:cNvSpPr>
            <a:spLocks noGrp="1"/>
          </p:cNvSpPr>
          <p:nvPr>
            <p:ph type="title" hasCustomPrompt="1"/>
          </p:nvPr>
        </p:nvSpPr>
        <p:spPr>
          <a:xfrm>
            <a:off x="1665208" y="2129540"/>
            <a:ext cx="1648424" cy="2305728"/>
          </a:xfrm>
          <a:prstGeom prst="rect">
            <a:avLst/>
          </a:prstGeom>
        </p:spPr>
        <p:txBody>
          <a:bodyPr vert="horz" lIns="0" tIns="0" rIns="0" bIns="0" rtlCol="0" anchor="t" anchorCtr="0">
            <a:normAutofit/>
          </a:bodyPr>
          <a:lstStyle>
            <a:lvl1pPr algn="l">
              <a:defRPr sz="2100" baseline="0">
                <a:solidFill>
                  <a:srgbClr val="C8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1653541"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solidFill>
                <a:prstClr val="black"/>
              </a:solidFill>
            </a:endParaRPr>
          </a:p>
        </p:txBody>
      </p:sp>
      <p:sp>
        <p:nvSpPr>
          <p:cNvPr id="8" name="Text Placeholder 9"/>
          <p:cNvSpPr>
            <a:spLocks noGrp="1"/>
          </p:cNvSpPr>
          <p:nvPr>
            <p:ph type="body" sz="quarter" idx="10" hasCustomPrompt="1"/>
          </p:nvPr>
        </p:nvSpPr>
        <p:spPr>
          <a:xfrm>
            <a:off x="3422570" y="1211850"/>
            <a:ext cx="1484709" cy="1484710"/>
          </a:xfrm>
          <a:prstGeom prst="rect">
            <a:avLst/>
          </a:prstGeom>
          <a:solidFill>
            <a:schemeClr val="bg1"/>
          </a:solidFill>
        </p:spPr>
        <p:txBody>
          <a:bodyPr lIns="135000" tIns="108000" rIns="67500" bIns="35100"/>
          <a:lstStyle>
            <a:lvl1pPr marL="0" indent="0">
              <a:buNone/>
              <a:defRPr sz="1600" b="0" i="0" baseline="0">
                <a:latin typeface="Arial" charset="0"/>
                <a:ea typeface="Arial" charset="0"/>
                <a:cs typeface="Arial" charset="0"/>
              </a:defRPr>
            </a:lvl1pPr>
          </a:lstStyle>
          <a:p>
            <a:pPr lvl="0"/>
            <a:r>
              <a:rPr lang="en-GB" dirty="0"/>
              <a:t>Click to edit body copy</a:t>
            </a:r>
          </a:p>
        </p:txBody>
      </p:sp>
    </p:spTree>
    <p:extLst>
      <p:ext uri="{BB962C8B-B14F-4D97-AF65-F5344CB8AC3E}">
        <p14:creationId xmlns:p14="http://schemas.microsoft.com/office/powerpoint/2010/main" val="3217034235"/>
      </p:ext>
    </p:extLst>
  </p:cSld>
  <p:clrMapOvr>
    <a:masterClrMapping/>
  </p:clrMapOvr>
  <p:extLst mod="1">
    <p:ext uri="{DCECCB84-F9BA-43D5-87BE-67443E8EF086}">
      <p15:sldGuideLst xmlns:p15="http://schemas.microsoft.com/office/powerpoint/2012/main" xmlns="">
        <p15:guide id="2" pos="1277">
          <p15:clr>
            <a:srgbClr val="FBAE40"/>
          </p15:clr>
        </p15:guide>
        <p15:guide id="3" orient="horz" pos="21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Brand Frame)">
    <p:spTree>
      <p:nvGrpSpPr>
        <p:cNvPr id="1" name=""/>
        <p:cNvGrpSpPr/>
        <p:nvPr/>
      </p:nvGrpSpPr>
      <p:grpSpPr>
        <a:xfrm>
          <a:off x="0" y="0"/>
          <a:ext cx="0" cy="0"/>
          <a:chOff x="0" y="0"/>
          <a:chExt cx="0" cy="0"/>
        </a:xfrm>
      </p:grpSpPr>
      <p:sp>
        <p:nvSpPr>
          <p:cNvPr id="10" name="Title 1"/>
          <p:cNvSpPr txBox="1">
            <a:spLocks/>
          </p:cNvSpPr>
          <p:nvPr userDrawn="1"/>
        </p:nvSpPr>
        <p:spPr bwMode="auto">
          <a:xfrm>
            <a:off x="1508761" y="1140219"/>
            <a:ext cx="3218422" cy="3218422"/>
          </a:xfrm>
          <a:prstGeom prst="rect">
            <a:avLst/>
          </a:prstGeom>
          <a:solidFill>
            <a:schemeClr val="bg1">
              <a:alpha val="60000"/>
            </a:schemeClr>
          </a:solidFill>
          <a:ln w="12700" cmpd="sng">
            <a:solidFill>
              <a:srgbClr val="C80000"/>
            </a:solidFill>
          </a:ln>
        </p:spPr>
        <p:txBody>
          <a:bodyPr lIns="175500" tIns="135000" rIns="135000" bIns="67500"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prstClr val="black"/>
              </a:solidFill>
            </a:endParaRPr>
          </a:p>
        </p:txBody>
      </p:sp>
      <p:sp>
        <p:nvSpPr>
          <p:cNvPr id="4" name="Title Placeholder 1"/>
          <p:cNvSpPr>
            <a:spLocks noGrp="1"/>
          </p:cNvSpPr>
          <p:nvPr>
            <p:ph type="title"/>
          </p:nvPr>
        </p:nvSpPr>
        <p:spPr>
          <a:xfrm>
            <a:off x="1653541" y="1232520"/>
            <a:ext cx="2933699" cy="2988960"/>
          </a:xfrm>
          <a:prstGeom prst="rect">
            <a:avLst/>
          </a:prstGeom>
        </p:spPr>
        <p:txBody>
          <a:bodyPr vert="horz" lIns="0" tIns="0" rIns="0" bIns="0" rtlCol="0" anchor="t" anchorCtr="0">
            <a:normAutofit/>
          </a:bodyPr>
          <a:lstStyle>
            <a:lvl1pPr algn="l">
              <a:defRPr sz="1600" baseline="0">
                <a:solidFill>
                  <a:schemeClr val="tx1"/>
                </a:solidFill>
                <a:latin typeface="Arial (Headings)"/>
                <a:cs typeface="Arial (Headings)"/>
              </a:defRPr>
            </a:lvl1pPr>
          </a:lstStyle>
          <a:p>
            <a:r>
              <a:rPr lang="en-US" dirty="0"/>
              <a:t>Click to edit Master title</a:t>
            </a:r>
          </a:p>
        </p:txBody>
      </p:sp>
    </p:spTree>
    <p:extLst>
      <p:ext uri="{BB962C8B-B14F-4D97-AF65-F5344CB8AC3E}">
        <p14:creationId xmlns:p14="http://schemas.microsoft.com/office/powerpoint/2010/main" val="3851486964"/>
      </p:ext>
    </p:extLst>
  </p:cSld>
  <p:clrMapOvr>
    <a:masterClrMapping/>
  </p:clrMapOvr>
  <p:extLst mod="1">
    <p:ext uri="{DCECCB84-F9BA-43D5-87BE-67443E8EF086}">
      <p15:sldGuideLst xmlns:p15="http://schemas.microsoft.com/office/powerpoint/2012/main" xmlns="">
        <p15:guide id="2" pos="1255"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olumns (Brand Frame)">
    <p:spTree>
      <p:nvGrpSpPr>
        <p:cNvPr id="1" name=""/>
        <p:cNvGrpSpPr/>
        <p:nvPr/>
      </p:nvGrpSpPr>
      <p:grpSpPr>
        <a:xfrm>
          <a:off x="0" y="0"/>
          <a:ext cx="0" cy="0"/>
          <a:chOff x="0" y="0"/>
          <a:chExt cx="0" cy="0"/>
        </a:xfrm>
      </p:grpSpPr>
      <p:sp>
        <p:nvSpPr>
          <p:cNvPr id="6" name="Content Placeholder 2"/>
          <p:cNvSpPr>
            <a:spLocks noGrp="1"/>
          </p:cNvSpPr>
          <p:nvPr>
            <p:ph idx="14"/>
          </p:nvPr>
        </p:nvSpPr>
        <p:spPr>
          <a:xfrm>
            <a:off x="4724400" y="1764042"/>
            <a:ext cx="3546872" cy="2970000"/>
          </a:xfrm>
          <a:prstGeom prst="rect">
            <a:avLst/>
          </a:prstGeom>
        </p:spPr>
        <p:txBody>
          <a:bodyPr lIns="68580" tIns="34290" rIns="68580" bIns="34290"/>
          <a:lstStyle>
            <a:lvl1pPr marL="257175" indent="-257175">
              <a:buClr>
                <a:srgbClr val="C80000"/>
              </a:buClr>
              <a:buFont typeface="Wingdings" charset="2"/>
              <a:buChar char="§"/>
              <a:defRPr sz="1600">
                <a:solidFill>
                  <a:srgbClr val="000000"/>
                </a:solidFill>
                <a:latin typeface="Arial (Body)"/>
                <a:cs typeface="Arial (Body)"/>
              </a:defRPr>
            </a:lvl1pPr>
            <a:lvl2pPr marL="557213" indent="-214313">
              <a:buClr>
                <a:srgbClr val="C80000"/>
              </a:buClr>
              <a:buFont typeface="Wingdings" charset="2"/>
              <a:buChar char="§"/>
              <a:defRPr sz="1600">
                <a:solidFill>
                  <a:srgbClr val="000000"/>
                </a:solidFill>
                <a:latin typeface="Arial (Body)"/>
                <a:cs typeface="Arial (Body)"/>
              </a:defRPr>
            </a:lvl2pPr>
            <a:lvl3pPr marL="857250" indent="-171450">
              <a:buClr>
                <a:srgbClr val="C80000"/>
              </a:buClr>
              <a:buFont typeface="Wingdings" charset="2"/>
              <a:buChar char="§"/>
              <a:defRPr sz="1400">
                <a:solidFill>
                  <a:srgbClr val="000000"/>
                </a:solidFill>
                <a:latin typeface="Arial (Body)"/>
                <a:cs typeface="Arial (Body)"/>
              </a:defRPr>
            </a:lvl3pPr>
            <a:lvl4pPr marL="1200150" indent="-171450">
              <a:buClr>
                <a:srgbClr val="C80000"/>
              </a:buClr>
              <a:buFont typeface="Wingdings" charset="2"/>
              <a:buChar char="§"/>
              <a:defRPr sz="1400">
                <a:solidFill>
                  <a:srgbClr val="000000"/>
                </a:solidFill>
                <a:latin typeface="Arial (Body)"/>
                <a:cs typeface="Arial (Body)"/>
              </a:defRPr>
            </a:lvl4pPr>
            <a:lvl5pPr marL="1543050" indent="-171450">
              <a:buClr>
                <a:srgbClr val="C80000"/>
              </a:buClr>
              <a:buFont typeface="Wingdings" charset="2"/>
              <a:buChar char="§"/>
              <a:defRPr sz="1400">
                <a:solidFill>
                  <a:srgbClr val="000000"/>
                </a:solidFill>
                <a:latin typeface="Arial (Body)"/>
                <a:cs typeface="Arial (Body)"/>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 hasCustomPrompt="1"/>
          </p:nvPr>
        </p:nvSpPr>
        <p:spPr bwMode="ltGray">
          <a:xfrm>
            <a:off x="999648" y="1764042"/>
            <a:ext cx="2970000" cy="2970000"/>
          </a:xfrm>
          <a:prstGeom prst="rect">
            <a:avLst/>
          </a:prstGeom>
          <a:noFill/>
          <a:ln w="12700">
            <a:solidFill>
              <a:srgbClr val="C80000"/>
            </a:solidFill>
          </a:ln>
        </p:spPr>
        <p:txBody>
          <a:bodyPr lIns="135000" tIns="135000" rIns="135000" bIns="270000"/>
          <a:lstStyle>
            <a:lvl1pPr marL="257175" indent="-257175">
              <a:buClr>
                <a:srgbClr val="C80000"/>
              </a:buClr>
              <a:buFont typeface="Wingdings" charset="2"/>
              <a:buChar char="§"/>
              <a:defRPr sz="1600" baseline="0">
                <a:solidFill>
                  <a:schemeClr val="tx1"/>
                </a:solidFill>
                <a:latin typeface="Arial (Body)"/>
                <a:cs typeface="Arial (Body)"/>
              </a:defRPr>
            </a:lvl1pPr>
            <a:lvl2pPr marL="557213" indent="-214313">
              <a:buClr>
                <a:srgbClr val="C80000"/>
              </a:buClr>
              <a:buFont typeface="Wingdings" charset="2"/>
              <a:buChar char="§"/>
              <a:defRPr sz="1600">
                <a:solidFill>
                  <a:srgbClr val="000000"/>
                </a:solidFill>
                <a:latin typeface="Arial (Body)"/>
                <a:cs typeface="Arial (Body)"/>
              </a:defRPr>
            </a:lvl2pPr>
            <a:lvl3pPr marL="857250" indent="-171450">
              <a:buClr>
                <a:srgbClr val="C80000"/>
              </a:buClr>
              <a:buFont typeface="Wingdings" charset="2"/>
              <a:buChar char="§"/>
              <a:defRPr sz="1400">
                <a:solidFill>
                  <a:srgbClr val="000000"/>
                </a:solidFill>
                <a:latin typeface="Arial (Body)"/>
                <a:cs typeface="Arial (Body)"/>
              </a:defRPr>
            </a:lvl3pPr>
            <a:lvl4pPr marL="1200150" indent="-171450">
              <a:buClr>
                <a:srgbClr val="C80000"/>
              </a:buClr>
              <a:buFont typeface="Wingdings" charset="2"/>
              <a:buChar char="§"/>
              <a:defRPr sz="1400">
                <a:solidFill>
                  <a:srgbClr val="000000"/>
                </a:solidFill>
                <a:latin typeface="Arial (Body)"/>
                <a:cs typeface="Arial (Body)"/>
              </a:defRPr>
            </a:lvl4pPr>
            <a:lvl5pPr marL="1543050" indent="-171450">
              <a:buClr>
                <a:srgbClr val="C80000"/>
              </a:buClr>
              <a:buFont typeface="Wingdings" charset="2"/>
              <a:buChar char="§"/>
              <a:defRPr sz="1200">
                <a:solidFill>
                  <a:srgbClr val="000000"/>
                </a:solidFill>
                <a:latin typeface="Arial (Body)"/>
                <a:cs typeface="Arial (Body)"/>
              </a:defRPr>
            </a:lvl5pPr>
          </a:lstStyle>
          <a:p>
            <a:pPr lvl="0"/>
            <a:r>
              <a:rPr lang="en-US" dirty="0"/>
              <a:t>Remember the Brand square and Brand frame should never be used together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1"/>
          <p:cNvSpPr>
            <a:spLocks noGrp="1"/>
          </p:cNvSpPr>
          <p:nvPr>
            <p:ph type="title"/>
          </p:nvPr>
        </p:nvSpPr>
        <p:spPr>
          <a:xfrm>
            <a:off x="924791" y="929640"/>
            <a:ext cx="7346480" cy="796500"/>
          </a:xfrm>
          <a:prstGeom prst="rect">
            <a:avLst/>
          </a:prstGeom>
        </p:spPr>
        <p:txBody>
          <a:bodyPr lIns="68580" tIns="34290" rIns="68580" bIns="34290"/>
          <a:lstStyle>
            <a:lvl1pPr algn="l">
              <a:defRPr sz="2100">
                <a:solidFill>
                  <a:srgbClr val="C80000"/>
                </a:solidFill>
                <a:latin typeface="arial (Headings)"/>
                <a:cs typeface="arial (Headings)"/>
              </a:defRPr>
            </a:lvl1pPr>
          </a:lstStyle>
          <a:p>
            <a:r>
              <a:rPr lang="en-US" dirty="0"/>
              <a:t>Click to edit Master title style</a:t>
            </a:r>
          </a:p>
        </p:txBody>
      </p:sp>
    </p:spTree>
    <p:extLst>
      <p:ext uri="{BB962C8B-B14F-4D97-AF65-F5344CB8AC3E}">
        <p14:creationId xmlns:p14="http://schemas.microsoft.com/office/powerpoint/2010/main" val="28678149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page (single, black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1600201" y="2436480"/>
            <a:ext cx="2847885" cy="261000"/>
          </a:xfrm>
          <a:prstGeom prst="rect">
            <a:avLst/>
          </a:prstGeom>
        </p:spPr>
        <p:txBody>
          <a:bodyPr vert="horz" lIns="0" tIns="0" rIns="0" bIns="0" rtlCol="0" anchor="t" anchorCtr="0">
            <a:noAutofit/>
          </a:bodyPr>
          <a:lstStyle>
            <a:lvl1pPr algn="l">
              <a:defRPr sz="1600" b="1" baseline="0">
                <a:solidFill>
                  <a:schemeClr val="tx1"/>
                </a:solidFill>
                <a:latin typeface="Arial (Headings)"/>
                <a:cs typeface="Arial (Headings)"/>
              </a:defRPr>
            </a:lvl1pPr>
          </a:lstStyle>
          <a:p>
            <a:r>
              <a:rPr lang="en-US" dirty="0"/>
              <a:t>Click to edit divider pages</a:t>
            </a:r>
          </a:p>
        </p:txBody>
      </p:sp>
    </p:spTree>
    <p:extLst>
      <p:ext uri="{BB962C8B-B14F-4D97-AF65-F5344CB8AC3E}">
        <p14:creationId xmlns:p14="http://schemas.microsoft.com/office/powerpoint/2010/main" val="20711890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page (double, black logo)">
    <p:spTree>
      <p:nvGrpSpPr>
        <p:cNvPr id="1" name=""/>
        <p:cNvGrpSpPr/>
        <p:nvPr/>
      </p:nvGrpSpPr>
      <p:grpSpPr>
        <a:xfrm>
          <a:off x="0" y="0"/>
          <a:ext cx="0" cy="0"/>
          <a:chOff x="0" y="0"/>
          <a:chExt cx="0" cy="0"/>
        </a:xfrm>
      </p:grpSpPr>
      <p:pic>
        <p:nvPicPr>
          <p:cNvPr id="4" name="Picture 3" descr="ACCA Brand Square (2 line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295" y="1834515"/>
            <a:ext cx="1466850" cy="1466850"/>
          </a:xfrm>
          <a:prstGeom prst="rect">
            <a:avLst/>
          </a:prstGeom>
        </p:spPr>
      </p:pic>
      <p:sp>
        <p:nvSpPr>
          <p:cNvPr id="6" name="Title Placeholder 1"/>
          <p:cNvSpPr>
            <a:spLocks noGrp="1"/>
          </p:cNvSpPr>
          <p:nvPr>
            <p:ph type="title" hasCustomPrompt="1"/>
          </p:nvPr>
        </p:nvSpPr>
        <p:spPr>
          <a:xfrm>
            <a:off x="1600201" y="2316624"/>
            <a:ext cx="2217420" cy="451500"/>
          </a:xfrm>
          <a:prstGeom prst="rect">
            <a:avLst/>
          </a:prstGeom>
        </p:spPr>
        <p:txBody>
          <a:bodyPr vert="horz" lIns="0" tIns="0" rIns="0" bIns="0" rtlCol="0" anchor="t" anchorCtr="0">
            <a:noAutofit/>
          </a:bodyPr>
          <a:lstStyle>
            <a:lvl1pPr algn="l">
              <a:defRPr sz="1600" b="1" baseline="0">
                <a:solidFill>
                  <a:schemeClr val="tx1"/>
                </a:solidFill>
                <a:latin typeface="Arial (Headings)"/>
                <a:cs typeface="Arial (Headings)"/>
              </a:defRPr>
            </a:lvl1pPr>
          </a:lstStyle>
          <a:p>
            <a:r>
              <a:rPr lang="en-US" dirty="0"/>
              <a:t>Click to edit divider pages with two lines</a:t>
            </a:r>
          </a:p>
        </p:txBody>
      </p:sp>
    </p:spTree>
    <p:extLst>
      <p:ext uri="{BB962C8B-B14F-4D97-AF65-F5344CB8AC3E}">
        <p14:creationId xmlns:p14="http://schemas.microsoft.com/office/powerpoint/2010/main" val="15260151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Divider page (sing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1971943" y="2405713"/>
            <a:ext cx="3270903" cy="285998"/>
          </a:xfrm>
          <a:prstGeom prst="rect">
            <a:avLst/>
          </a:prstGeom>
        </p:spPr>
        <p:txBody>
          <a:bodyPr vert="horz" lIns="0" tIns="0" rIns="0" bIns="0" rtlCol="0" anchor="t" anchorCtr="0">
            <a:noAutofit/>
          </a:bodyPr>
          <a:lstStyle>
            <a:lvl1pPr algn="l">
              <a:defRPr sz="2100" b="1" baseline="0">
                <a:solidFill>
                  <a:schemeClr val="tx1"/>
                </a:solidFill>
                <a:latin typeface="Arial (Headings)"/>
                <a:cs typeface="Arial (Headings)"/>
              </a:defRPr>
            </a:lvl1pPr>
          </a:lstStyle>
          <a:p>
            <a:r>
              <a:rPr lang="en-US" dirty="0"/>
              <a:t>Click to edit </a:t>
            </a:r>
            <a:r>
              <a:rPr lang="en-US"/>
              <a:t>divider page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862" y="1371600"/>
            <a:ext cx="2391156" cy="2391156"/>
          </a:xfrm>
          <a:prstGeom prst="rect">
            <a:avLst/>
          </a:prstGeom>
        </p:spPr>
      </p:pic>
    </p:spTree>
    <p:extLst>
      <p:ext uri="{BB962C8B-B14F-4D97-AF65-F5344CB8AC3E}">
        <p14:creationId xmlns:p14="http://schemas.microsoft.com/office/powerpoint/2010/main" val="937738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Divider page (doub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1971943" y="2226465"/>
            <a:ext cx="3270903" cy="682950"/>
          </a:xfrm>
          <a:prstGeom prst="rect">
            <a:avLst/>
          </a:prstGeom>
        </p:spPr>
        <p:txBody>
          <a:bodyPr vert="horz" lIns="0" tIns="0" rIns="0" bIns="0" rtlCol="0" anchor="t" anchorCtr="0">
            <a:noAutofit/>
          </a:bodyPr>
          <a:lstStyle>
            <a:lvl1pPr algn="l">
              <a:defRPr sz="2100" b="1" baseline="0">
                <a:solidFill>
                  <a:schemeClr val="tx1"/>
                </a:solidFill>
                <a:latin typeface="Arial (Headings)"/>
                <a:cs typeface="Arial (Headings)"/>
              </a:defRPr>
            </a:lvl1pPr>
          </a:lstStyle>
          <a:p>
            <a:r>
              <a:rPr lang="en-US" dirty="0"/>
              <a:t>Click to edit divider pages with two lines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862" y="1371600"/>
            <a:ext cx="2391156" cy="2391156"/>
          </a:xfrm>
          <a:prstGeom prst="rect">
            <a:avLst/>
          </a:prstGeom>
        </p:spPr>
      </p:pic>
    </p:spTree>
    <p:extLst>
      <p:ext uri="{BB962C8B-B14F-4D97-AF65-F5344CB8AC3E}">
        <p14:creationId xmlns:p14="http://schemas.microsoft.com/office/powerpoint/2010/main" val="619159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ster Title 2 (Red &amp; White)">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 Placeholder 2"/>
          <p:cNvSpPr>
            <a:spLocks noGrp="1"/>
          </p:cNvSpPr>
          <p:nvPr>
            <p:ph type="body" sz="quarter" idx="10" hasCustomPrompt="1"/>
          </p:nvPr>
        </p:nvSpPr>
        <p:spPr>
          <a:xfrm>
            <a:off x="998220" y="1303020"/>
            <a:ext cx="7277815" cy="2872740"/>
          </a:xfrm>
        </p:spPr>
        <p:txBody>
          <a:bodyPr>
            <a:normAutofit/>
          </a:bodyPr>
          <a:lstStyle>
            <a:lvl1pPr>
              <a:defRPr sz="2100">
                <a:latin typeface="Arial (Headings)"/>
                <a:cs typeface="Arial (Headings)"/>
              </a:defRPr>
            </a:lvl1pPr>
          </a:lstStyle>
          <a:p>
            <a:pPr lvl="0"/>
            <a:r>
              <a:rPr lang="en-GB" dirty="0"/>
              <a:t>Click to edit Master title one line</a:t>
            </a:r>
          </a:p>
        </p:txBody>
      </p:sp>
      <p:sp>
        <p:nvSpPr>
          <p:cNvPr id="5" name="TextBox 4"/>
          <p:cNvSpPr txBox="1"/>
          <p:nvPr userDrawn="1"/>
        </p:nvSpPr>
        <p:spPr>
          <a:xfrm>
            <a:off x="346104" y="4864694"/>
            <a:ext cx="2114016" cy="92333"/>
          </a:xfrm>
          <a:prstGeom prst="rect">
            <a:avLst/>
          </a:prstGeom>
          <a:noFill/>
        </p:spPr>
        <p:txBody>
          <a:bodyPr wrap="square" lIns="0" tIns="0" rIns="0" bIns="0" rtlCol="0">
            <a:spAutoFit/>
          </a:bodyPr>
          <a:lstStyle/>
          <a:p>
            <a:r>
              <a:rPr lang="en-GB" sz="600" dirty="0">
                <a:solidFill>
                  <a:schemeClr val="bg1"/>
                </a:solidFill>
              </a:rPr>
              <a:t>© ACCA      </a:t>
            </a:r>
            <a:r>
              <a:rPr lang="en-GB" sz="600" b="1" dirty="0">
                <a:solidFill>
                  <a:schemeClr val="bg1"/>
                </a:solidFill>
              </a:rPr>
              <a:t>PUBLIC</a:t>
            </a:r>
          </a:p>
        </p:txBody>
      </p:sp>
    </p:spTree>
    <p:extLst>
      <p:ext uri="{BB962C8B-B14F-4D97-AF65-F5344CB8AC3E}">
        <p14:creationId xmlns:p14="http://schemas.microsoft.com/office/powerpoint/2010/main" val="159192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132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ster Title 2 (All White)">
    <p:spTree>
      <p:nvGrpSpPr>
        <p:cNvPr id="1" name=""/>
        <p:cNvGrpSpPr/>
        <p:nvPr/>
      </p:nvGrpSpPr>
      <p:grpSpPr>
        <a:xfrm>
          <a:off x="0" y="0"/>
          <a:ext cx="0" cy="0"/>
          <a:chOff x="0" y="0"/>
          <a:chExt cx="0" cy="0"/>
        </a:xfrm>
      </p:grpSpPr>
      <p:pic>
        <p:nvPicPr>
          <p:cNvPr id="3" name="Picture 2" descr="ACCA Brand Frame (16x9)_3.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 Placeholder 2"/>
          <p:cNvSpPr>
            <a:spLocks noGrp="1"/>
          </p:cNvSpPr>
          <p:nvPr>
            <p:ph type="body" sz="quarter" idx="10" hasCustomPrompt="1"/>
          </p:nvPr>
        </p:nvSpPr>
        <p:spPr>
          <a:xfrm>
            <a:off x="998220" y="1303020"/>
            <a:ext cx="7277815" cy="2872740"/>
          </a:xfrm>
        </p:spPr>
        <p:txBody>
          <a:bodyPr>
            <a:normAutofit/>
          </a:bodyPr>
          <a:lstStyle>
            <a:lvl1pPr>
              <a:defRPr sz="2100">
                <a:latin typeface="Arial (Headings)"/>
                <a:cs typeface="Arial (Headings)"/>
              </a:defRPr>
            </a:lvl1pPr>
          </a:lstStyle>
          <a:p>
            <a:pPr lvl="0"/>
            <a:r>
              <a:rPr lang="en-GB" dirty="0"/>
              <a:t>Click to edit Master title one line</a:t>
            </a:r>
          </a:p>
        </p:txBody>
      </p:sp>
      <p:sp>
        <p:nvSpPr>
          <p:cNvPr id="4" name="TextBox 3"/>
          <p:cNvSpPr txBox="1"/>
          <p:nvPr userDrawn="1"/>
        </p:nvSpPr>
        <p:spPr>
          <a:xfrm>
            <a:off x="346104" y="4864694"/>
            <a:ext cx="1741673" cy="92333"/>
          </a:xfrm>
          <a:prstGeom prst="rect">
            <a:avLst/>
          </a:prstGeom>
          <a:noFill/>
        </p:spPr>
        <p:txBody>
          <a:bodyPr wrap="square" lIns="0" tIns="0" rIns="0" bIns="0" rtlCol="0">
            <a:spAutoFit/>
          </a:bodyPr>
          <a:lstStyle/>
          <a:p>
            <a:r>
              <a:rPr lang="en-GB" sz="600" dirty="0">
                <a:solidFill>
                  <a:schemeClr val="bg1"/>
                </a:solidFill>
              </a:rPr>
              <a:t>© ACCA      </a:t>
            </a:r>
            <a:r>
              <a:rPr lang="en-GB" sz="600" b="1" dirty="0">
                <a:solidFill>
                  <a:schemeClr val="bg1"/>
                </a:solidFill>
              </a:rPr>
              <a:t>PUBLIC</a:t>
            </a:r>
          </a:p>
        </p:txBody>
      </p:sp>
    </p:spTree>
    <p:extLst>
      <p:ext uri="{BB962C8B-B14F-4D97-AF65-F5344CB8AC3E}">
        <p14:creationId xmlns:p14="http://schemas.microsoft.com/office/powerpoint/2010/main" val="8702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1321" userDrawn="1">
          <p15:clr>
            <a:srgbClr val="FBAE40"/>
          </p15:clr>
        </p15:guide>
        <p15:guide id="3" orient="horz" pos="21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 Column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98220" y="1295400"/>
            <a:ext cx="7277100" cy="3230880"/>
          </a:xfrm>
        </p:spPr>
        <p:txBody>
          <a:bodyPr/>
          <a:lstStyle>
            <a:lvl1pPr>
              <a:spcBef>
                <a:spcPts val="600"/>
              </a:spcBef>
              <a:spcAft>
                <a:spcPts val="0"/>
              </a:spcAft>
              <a:defRPr sz="1600"/>
            </a:lvl1pPr>
            <a:lvl2pPr marL="230981" indent="-230981">
              <a:spcBef>
                <a:spcPts val="600"/>
              </a:spcBef>
              <a:spcAft>
                <a:spcPts val="0"/>
              </a:spcAft>
              <a:defRPr sz="1600"/>
            </a:lvl2pPr>
            <a:lvl3pPr marL="404813" indent="-173831">
              <a:spcBef>
                <a:spcPts val="600"/>
              </a:spcBef>
              <a:spcAft>
                <a:spcPts val="0"/>
              </a:spcAft>
              <a:defRPr sz="1400"/>
            </a:lvl3pPr>
            <a:lvl4pPr marL="584597" indent="-188119">
              <a:spcBef>
                <a:spcPts val="600"/>
              </a:spcBef>
              <a:spcAft>
                <a:spcPts val="0"/>
              </a:spcAft>
              <a:defRPr sz="1400"/>
            </a:lvl4pPr>
            <a:lvl5pPr marL="721519" indent="-136922">
              <a:spcBef>
                <a:spcPts val="600"/>
              </a:spcBef>
              <a:spcAft>
                <a:spcPts val="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910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98220" y="1295400"/>
            <a:ext cx="3543300" cy="32206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4732020" y="1295400"/>
            <a:ext cx="3543300" cy="32206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353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Picture Placeholder 7"/>
          <p:cNvSpPr>
            <a:spLocks noGrp="1"/>
          </p:cNvSpPr>
          <p:nvPr>
            <p:ph type="pic" sz="quarter" idx="14" hasCustomPrompt="1"/>
          </p:nvPr>
        </p:nvSpPr>
        <p:spPr>
          <a:xfrm>
            <a:off x="1007269" y="1295401"/>
            <a:ext cx="3220641" cy="3220641"/>
          </a:xfrm>
          <a:solidFill>
            <a:srgbClr val="BEBEBE"/>
          </a:solidFill>
        </p:spPr>
        <p:txBody>
          <a:bodyPr/>
          <a:lstStyle>
            <a:lvl1pPr>
              <a:defRPr baseline="0"/>
            </a:lvl1pPr>
          </a:lstStyle>
          <a:p>
            <a:r>
              <a:rPr lang="en-GB" dirty="0"/>
              <a:t>Insert picture here</a:t>
            </a:r>
          </a:p>
        </p:txBody>
      </p:sp>
      <p:sp>
        <p:nvSpPr>
          <p:cNvPr id="5" name="Content Placeholder 2"/>
          <p:cNvSpPr>
            <a:spLocks noGrp="1"/>
          </p:cNvSpPr>
          <p:nvPr>
            <p:ph idx="1"/>
          </p:nvPr>
        </p:nvSpPr>
        <p:spPr>
          <a:xfrm>
            <a:off x="4732020" y="1295400"/>
            <a:ext cx="3543300" cy="32206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935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5.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5.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9.emf"/><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5.emf"/><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CCA Brand Frame (16x9)_1.eps"/>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998220" y="502920"/>
            <a:ext cx="7277815" cy="79248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998220" y="1303380"/>
            <a:ext cx="7277100" cy="3212661"/>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p:nvSpPr>
        <p:spPr>
          <a:xfrm>
            <a:off x="346104" y="4864694"/>
            <a:ext cx="1628641" cy="92333"/>
          </a:xfrm>
          <a:prstGeom prst="rect">
            <a:avLst/>
          </a:prstGeom>
          <a:noFill/>
        </p:spPr>
        <p:txBody>
          <a:bodyPr wrap="square" lIns="0" tIns="0" rIns="0" bIns="0" rtlCol="0">
            <a:spAutoFit/>
          </a:bodyPr>
          <a:lstStyle/>
          <a:p>
            <a:r>
              <a:rPr lang="en-GB" sz="600" dirty="0"/>
              <a:t>© ACCA      </a:t>
            </a:r>
            <a:r>
              <a:rPr lang="en-GB" sz="600" b="1" dirty="0"/>
              <a:t>PUBLIC</a:t>
            </a:r>
          </a:p>
        </p:txBody>
      </p:sp>
    </p:spTree>
    <p:extLst>
      <p:ext uri="{BB962C8B-B14F-4D97-AF65-F5344CB8AC3E}">
        <p14:creationId xmlns:p14="http://schemas.microsoft.com/office/powerpoint/2010/main" val="273575418"/>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721" r:id="rId3"/>
    <p:sldLayoutId id="2147483751" r:id="rId4"/>
    <p:sldLayoutId id="2147483752" r:id="rId5"/>
    <p:sldLayoutId id="2147483753" r:id="rId6"/>
    <p:sldLayoutId id="2147483760" r:id="rId7"/>
    <p:sldLayoutId id="2147483669" r:id="rId8"/>
    <p:sldLayoutId id="2147483719" r:id="rId9"/>
    <p:sldLayoutId id="2147483759" r:id="rId10"/>
    <p:sldLayoutId id="214748367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95000"/>
        </a:lnSpc>
        <a:spcBef>
          <a:spcPct val="0"/>
        </a:spcBef>
        <a:buNone/>
        <a:defRPr sz="2100"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0"/>
        </a:spcBef>
        <a:spcAft>
          <a:spcPts val="788"/>
        </a:spcAft>
        <a:buFontTx/>
        <a:buNone/>
        <a:defRPr sz="1600" kern="1200">
          <a:solidFill>
            <a:schemeClr val="tx2"/>
          </a:solidFill>
          <a:latin typeface="+mn-lt"/>
          <a:ea typeface="+mn-ea"/>
          <a:cs typeface="+mn-cs"/>
        </a:defRPr>
      </a:lvl1pPr>
      <a:lvl2pPr marL="162000" indent="-162000" algn="l" defTabSz="685800" rtl="0" eaLnBrk="1" latinLnBrk="0" hangingPunct="1">
        <a:lnSpc>
          <a:spcPct val="100000"/>
        </a:lnSpc>
        <a:spcBef>
          <a:spcPts val="0"/>
        </a:spcBef>
        <a:spcAft>
          <a:spcPts val="788"/>
        </a:spcAft>
        <a:buClr>
          <a:schemeClr val="accent1"/>
        </a:buClr>
        <a:buFont typeface="Wingdings" panose="05000000000000000000" pitchFamily="2" charset="2"/>
        <a:buChar char="§"/>
        <a:defRPr sz="1600" kern="1200">
          <a:solidFill>
            <a:schemeClr val="tx2"/>
          </a:solidFill>
          <a:latin typeface="+mn-lt"/>
          <a:ea typeface="+mn-ea"/>
          <a:cs typeface="+mn-cs"/>
        </a:defRPr>
      </a:lvl2pPr>
      <a:lvl3pPr marL="296466" indent="-134541" algn="l" defTabSz="685800"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3pPr>
      <a:lvl4pPr marL="433388" indent="-144066" algn="l" defTabSz="685800"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4pPr>
      <a:lvl5pPr marL="556022" indent="-129779" algn="l" defTabSz="685800" rtl="0" eaLnBrk="1" latinLnBrk="0" hangingPunct="1">
        <a:lnSpc>
          <a:spcPct val="100000"/>
        </a:lnSpc>
        <a:spcBef>
          <a:spcPts val="0"/>
        </a:spcBef>
        <a:spcAft>
          <a:spcPts val="788"/>
        </a:spcAft>
        <a:buClr>
          <a:schemeClr val="accent1"/>
        </a:buClr>
        <a:buFont typeface="Wingdings" panose="05000000000000000000" pitchFamily="2" charset="2"/>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793" userDrawn="1">
          <p15:clr>
            <a:srgbClr val="F26B43"/>
          </p15:clr>
        </p15:guide>
        <p15:guide id="2" pos="6947" userDrawn="1">
          <p15:clr>
            <a:srgbClr val="F26B43"/>
          </p15:clr>
        </p15:guide>
        <p15:guide id="3" pos="846" userDrawn="1">
          <p15:clr>
            <a:srgbClr val="F26B43"/>
          </p15:clr>
        </p15:guide>
        <p15:guide id="4" orient="horz" pos="41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CCA Brand Frame (16x9)_4.ep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993458" y="971562"/>
            <a:ext cx="7277815" cy="79248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993458" y="1772022"/>
            <a:ext cx="7277100" cy="2585202"/>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p:nvSpPr>
        <p:spPr>
          <a:xfrm>
            <a:off x="346104" y="4864694"/>
            <a:ext cx="2167208" cy="92333"/>
          </a:xfrm>
          <a:prstGeom prst="rect">
            <a:avLst/>
          </a:prstGeom>
          <a:noFill/>
        </p:spPr>
        <p:txBody>
          <a:bodyPr wrap="square" lIns="0" tIns="0" rIns="0" bIns="0" rtlCol="0">
            <a:spAutoFit/>
          </a:bodyPr>
          <a:lstStyle/>
          <a:p>
            <a:r>
              <a:rPr lang="en-GB" sz="600" dirty="0"/>
              <a:t>© ACCA      </a:t>
            </a:r>
            <a:r>
              <a:rPr lang="en-GB" sz="600" b="1" dirty="0"/>
              <a:t>PUBLIC</a:t>
            </a:r>
          </a:p>
        </p:txBody>
      </p:sp>
    </p:spTree>
    <p:extLst>
      <p:ext uri="{BB962C8B-B14F-4D97-AF65-F5344CB8AC3E}">
        <p14:creationId xmlns:p14="http://schemas.microsoft.com/office/powerpoint/2010/main" val="86543069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95000"/>
        </a:lnSpc>
        <a:spcBef>
          <a:spcPct val="0"/>
        </a:spcBef>
        <a:buNone/>
        <a:defRPr sz="2100"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0"/>
        </a:spcBef>
        <a:spcAft>
          <a:spcPts val="788"/>
        </a:spcAft>
        <a:buFontTx/>
        <a:buNone/>
        <a:defRPr sz="1600" kern="1200">
          <a:solidFill>
            <a:schemeClr val="tx2"/>
          </a:solidFill>
          <a:latin typeface="+mn-lt"/>
          <a:ea typeface="+mn-ea"/>
          <a:cs typeface="+mn-cs"/>
        </a:defRPr>
      </a:lvl1pPr>
      <a:lvl2pPr marL="162000" indent="-162000" algn="l" defTabSz="685800" rtl="0" eaLnBrk="1" latinLnBrk="0" hangingPunct="1">
        <a:lnSpc>
          <a:spcPct val="100000"/>
        </a:lnSpc>
        <a:spcBef>
          <a:spcPts val="0"/>
        </a:spcBef>
        <a:spcAft>
          <a:spcPts val="788"/>
        </a:spcAft>
        <a:buClr>
          <a:schemeClr val="accent1"/>
        </a:buClr>
        <a:buFont typeface="Wingdings" panose="05000000000000000000" pitchFamily="2" charset="2"/>
        <a:buChar char="§"/>
        <a:defRPr sz="1600" kern="1200">
          <a:solidFill>
            <a:schemeClr val="tx2"/>
          </a:solidFill>
          <a:latin typeface="+mn-lt"/>
          <a:ea typeface="+mn-ea"/>
          <a:cs typeface="+mn-cs"/>
        </a:defRPr>
      </a:lvl2pPr>
      <a:lvl3pPr marL="296466" indent="-134541" algn="l" defTabSz="685800"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3pPr>
      <a:lvl4pPr marL="433388" indent="-144066" algn="l" defTabSz="685800" rtl="0" eaLnBrk="1" latinLnBrk="0" hangingPunct="1">
        <a:lnSpc>
          <a:spcPct val="100000"/>
        </a:lnSpc>
        <a:spcBef>
          <a:spcPts val="0"/>
        </a:spcBef>
        <a:spcAft>
          <a:spcPts val="788"/>
        </a:spcAft>
        <a:buClr>
          <a:schemeClr val="accent1"/>
        </a:buClr>
        <a:buFont typeface="Wingdings" panose="05000000000000000000" pitchFamily="2" charset="2"/>
        <a:buChar char="§"/>
        <a:defRPr sz="1400" kern="1200">
          <a:solidFill>
            <a:schemeClr val="tx2"/>
          </a:solidFill>
          <a:latin typeface="+mn-lt"/>
          <a:ea typeface="+mn-ea"/>
          <a:cs typeface="+mn-cs"/>
        </a:defRPr>
      </a:lvl4pPr>
      <a:lvl5pPr marL="556022" indent="-129779" algn="l" defTabSz="685800" rtl="0" eaLnBrk="1" latinLnBrk="0" hangingPunct="1">
        <a:lnSpc>
          <a:spcPct val="100000"/>
        </a:lnSpc>
        <a:spcBef>
          <a:spcPts val="0"/>
        </a:spcBef>
        <a:spcAft>
          <a:spcPts val="788"/>
        </a:spcAft>
        <a:buClr>
          <a:schemeClr val="accent1"/>
        </a:buClr>
        <a:buFont typeface="Wingdings" panose="05000000000000000000" pitchFamily="2" charset="2"/>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793">
          <p15:clr>
            <a:srgbClr val="F26B43"/>
          </p15:clr>
        </p15:guide>
        <p15:guide id="2" pos="6947">
          <p15:clr>
            <a:srgbClr val="F26B43"/>
          </p15:clr>
        </p15:guide>
        <p15:guide id="3" pos="846">
          <p15:clr>
            <a:srgbClr val="F26B43"/>
          </p15:clr>
        </p15:guide>
        <p15:guide id="4" orient="horz" pos="41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BEBEBE"/>
        </a:solidFill>
        <a:effectLst/>
      </p:bgPr>
    </p:bg>
    <p:spTree>
      <p:nvGrpSpPr>
        <p:cNvPr id="1" name=""/>
        <p:cNvGrpSpPr/>
        <p:nvPr/>
      </p:nvGrpSpPr>
      <p:grpSpPr>
        <a:xfrm>
          <a:off x="0" y="0"/>
          <a:ext cx="0" cy="0"/>
          <a:chOff x="0" y="0"/>
          <a:chExt cx="0" cy="0"/>
        </a:xfrm>
      </p:grpSpPr>
      <p:pic>
        <p:nvPicPr>
          <p:cNvPr id="7" name="Picture 6" descr="ACCA Brand Frame (16x9)_4.eps"/>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346104" y="4864694"/>
            <a:ext cx="2180506" cy="92333"/>
          </a:xfrm>
          <a:prstGeom prst="rect">
            <a:avLst/>
          </a:prstGeom>
          <a:noFill/>
        </p:spPr>
        <p:txBody>
          <a:bodyPr wrap="square" lIns="0" tIns="0" rIns="0" bIns="0" rtlCol="0">
            <a:spAutoFit/>
          </a:bodyPr>
          <a:lstStyle/>
          <a:p>
            <a:r>
              <a:rPr lang="en-GB" sz="600" dirty="0">
                <a:latin typeface="Arial"/>
                <a:cs typeface="Arial"/>
              </a:rPr>
              <a:t>© ACCA      </a:t>
            </a:r>
            <a:r>
              <a:rPr lang="en-GB" sz="600" b="1" dirty="0">
                <a:latin typeface="Arial"/>
                <a:cs typeface="Arial"/>
              </a:rPr>
              <a:t>PUBLIC</a:t>
            </a:r>
          </a:p>
        </p:txBody>
      </p:sp>
    </p:spTree>
    <p:extLst>
      <p:ext uri="{BB962C8B-B14F-4D97-AF65-F5344CB8AC3E}">
        <p14:creationId xmlns:p14="http://schemas.microsoft.com/office/powerpoint/2010/main" val="3124864781"/>
      </p:ext>
    </p:extLst>
  </p:cSld>
  <p:clrMap bg1="lt1" tx1="dk1" bg2="lt2" tx2="dk2" accent1="accent1" accent2="accent2" accent3="accent3" accent4="accent4" accent5="accent5" accent6="accent6" hlink="hlink" folHlink="folHlink"/>
  <p:sldLayoutIdLst>
    <p:sldLayoutId id="2147483672" r:id="rId1"/>
    <p:sldLayoutId id="2147483754" r:id="rId2"/>
    <p:sldLayoutId id="2147483758" r:id="rId3"/>
    <p:sldLayoutId id="2147483773" r:id="rId4"/>
    <p:sldLayoutId id="2147483774" r:id="rId5"/>
    <p:sldLayoutId id="2147483749" r:id="rId6"/>
    <p:sldLayoutId id="2147483733" r:id="rId7"/>
    <p:sldLayoutId id="2147483744" r:id="rId8"/>
    <p:sldLayoutId id="2147483745" r:id="rId9"/>
    <p:sldLayoutId id="2147483780" r:id="rId10"/>
    <p:sldLayoutId id="2147483781"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BEBEBE"/>
        </a:solidFill>
        <a:effectLst/>
      </p:bgPr>
    </p:bg>
    <p:spTree>
      <p:nvGrpSpPr>
        <p:cNvPr id="1" name=""/>
        <p:cNvGrpSpPr/>
        <p:nvPr/>
      </p:nvGrpSpPr>
      <p:grpSpPr>
        <a:xfrm>
          <a:off x="0" y="0"/>
          <a:ext cx="0" cy="0"/>
          <a:chOff x="0" y="0"/>
          <a:chExt cx="0" cy="0"/>
        </a:xfrm>
      </p:grpSpPr>
      <p:pic>
        <p:nvPicPr>
          <p:cNvPr id="2" name="Picture 1" descr="ACCA Brand Frame (16x9)_5.eps"/>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346104" y="4864694"/>
            <a:ext cx="2246995" cy="92333"/>
          </a:xfrm>
          <a:prstGeom prst="rect">
            <a:avLst/>
          </a:prstGeom>
          <a:noFill/>
        </p:spPr>
        <p:txBody>
          <a:bodyPr wrap="square" lIns="0" tIns="0" rIns="0" bIns="0" rtlCol="0">
            <a:spAutoFit/>
          </a:bodyPr>
          <a:lstStyle/>
          <a:p>
            <a:r>
              <a:rPr lang="en-GB" sz="600" dirty="0">
                <a:solidFill>
                  <a:schemeClr val="bg1"/>
                </a:solidFill>
                <a:latin typeface="Arial"/>
                <a:cs typeface="Arial"/>
              </a:rPr>
              <a:t>© ACCA      </a:t>
            </a:r>
            <a:r>
              <a:rPr lang="en-GB" sz="600" b="1" dirty="0">
                <a:solidFill>
                  <a:schemeClr val="bg1"/>
                </a:solidFill>
                <a:latin typeface="Arial"/>
                <a:cs typeface="Arial"/>
              </a:rPr>
              <a:t>PUBLIC</a:t>
            </a:r>
          </a:p>
        </p:txBody>
      </p:sp>
    </p:spTree>
    <p:extLst>
      <p:ext uri="{BB962C8B-B14F-4D97-AF65-F5344CB8AC3E}">
        <p14:creationId xmlns:p14="http://schemas.microsoft.com/office/powerpoint/2010/main" val="123370077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5" r:id="rId3"/>
    <p:sldLayoutId id="2147483776" r:id="rId4"/>
    <p:sldLayoutId id="2147483775" r:id="rId5"/>
    <p:sldLayoutId id="2147483777" r:id="rId6"/>
    <p:sldLayoutId id="2147483735" r:id="rId7"/>
    <p:sldLayoutId id="2147483746" r:id="rId8"/>
    <p:sldLayoutId id="2147483747" r:id="rId9"/>
    <p:sldLayoutId id="2147483778" r:id="rId10"/>
    <p:sldLayoutId id="2147483779"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BEBEBE"/>
        </a:solidFill>
        <a:effectLst/>
      </p:bgPr>
    </p:bg>
    <p:spTree>
      <p:nvGrpSpPr>
        <p:cNvPr id="1" name=""/>
        <p:cNvGrpSpPr/>
        <p:nvPr/>
      </p:nvGrpSpPr>
      <p:grpSpPr>
        <a:xfrm>
          <a:off x="0" y="0"/>
          <a:ext cx="0" cy="0"/>
          <a:chOff x="0" y="0"/>
          <a:chExt cx="0" cy="0"/>
        </a:xfrm>
      </p:grpSpPr>
      <p:pic>
        <p:nvPicPr>
          <p:cNvPr id="7" name="Picture 6" descr="ACCA Brand Frame (16x9)_4.eps"/>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346104" y="4864694"/>
            <a:ext cx="2180506" cy="92333"/>
          </a:xfrm>
          <a:prstGeom prst="rect">
            <a:avLst/>
          </a:prstGeom>
          <a:noFill/>
        </p:spPr>
        <p:txBody>
          <a:bodyPr wrap="square" lIns="0" tIns="0" rIns="0" bIns="0" rtlCol="0">
            <a:spAutoFit/>
          </a:bodyPr>
          <a:lstStyle/>
          <a:p>
            <a:r>
              <a:rPr lang="en-GB" sz="600" dirty="0">
                <a:solidFill>
                  <a:prstClr val="black"/>
                </a:solidFill>
                <a:latin typeface="Arial"/>
                <a:cs typeface="Arial"/>
              </a:rPr>
              <a:t>© ACCA      </a:t>
            </a:r>
            <a:r>
              <a:rPr lang="en-GB" sz="600" b="1" dirty="0">
                <a:solidFill>
                  <a:prstClr val="black"/>
                </a:solidFill>
                <a:latin typeface="Arial"/>
                <a:cs typeface="Arial"/>
              </a:rPr>
              <a:t>PUBLIC</a:t>
            </a:r>
          </a:p>
        </p:txBody>
      </p:sp>
    </p:spTree>
    <p:extLst>
      <p:ext uri="{BB962C8B-B14F-4D97-AF65-F5344CB8AC3E}">
        <p14:creationId xmlns:p14="http://schemas.microsoft.com/office/powerpoint/2010/main" val="132669910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image" Target="../media/image2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4C86338E-6CAA-4B48-9B54-DB1ADD6D6975}"/>
              </a:ext>
            </a:extLst>
          </p:cNvPr>
          <p:cNvSpPr>
            <a:spLocks noGrp="1"/>
          </p:cNvSpPr>
          <p:nvPr>
            <p:ph type="body" sz="quarter" idx="10"/>
          </p:nvPr>
        </p:nvSpPr>
        <p:spPr>
          <a:xfrm>
            <a:off x="4308348" y="3770377"/>
            <a:ext cx="7277815" cy="860822"/>
          </a:xfrm>
        </p:spPr>
        <p:txBody>
          <a:bodyPr/>
          <a:lstStyle/>
          <a:p>
            <a:r>
              <a:rPr lang="en-GB" b="1" dirty="0" smtClean="0"/>
              <a:t>The power </a:t>
            </a:r>
            <a:r>
              <a:rPr lang="en-GB" b="1" dirty="0"/>
              <a:t>of digital</a:t>
            </a:r>
          </a:p>
        </p:txBody>
      </p:sp>
    </p:spTree>
    <p:extLst>
      <p:ext uri="{BB962C8B-B14F-4D97-AF65-F5344CB8AC3E}">
        <p14:creationId xmlns:p14="http://schemas.microsoft.com/office/powerpoint/2010/main" val="15537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8220" y="502920"/>
            <a:ext cx="7558428" cy="792480"/>
          </a:xfrm>
          <a:prstGeom prst="rect">
            <a:avLst/>
          </a:prstGeom>
        </p:spPr>
        <p:txBody>
          <a:bodyPr/>
          <a:lstStyle/>
          <a:p>
            <a:r>
              <a:rPr lang="en-GB" dirty="0"/>
              <a:t>Are tech, AI and machine learning threats to the profession?</a:t>
            </a:r>
            <a:endParaRPr lang="en-GB" noProof="0" dirty="0"/>
          </a:p>
        </p:txBody>
      </p:sp>
      <p:sp>
        <p:nvSpPr>
          <p:cNvPr id="7" name="Content Placeholder 6"/>
          <p:cNvSpPr>
            <a:spLocks noGrp="1"/>
          </p:cNvSpPr>
          <p:nvPr>
            <p:ph idx="1"/>
          </p:nvPr>
        </p:nvSpPr>
        <p:spPr>
          <a:xfrm>
            <a:off x="998220" y="1055120"/>
            <a:ext cx="3200011" cy="3230880"/>
          </a:xfrm>
          <a:prstGeom prst="rect">
            <a:avLst/>
          </a:prstGeom>
        </p:spPr>
        <p:txBody>
          <a:bodyPr>
            <a:normAutofit fontScale="92500" lnSpcReduction="20000"/>
          </a:bodyPr>
          <a:lstStyle/>
          <a:p>
            <a:pPr marL="0" lvl="1" indent="0">
              <a:buNone/>
            </a:pPr>
            <a:r>
              <a:rPr lang="en-GB" b="1" u="sng" noProof="0" dirty="0"/>
              <a:t>No!</a:t>
            </a:r>
            <a:r>
              <a:rPr lang="en-GB" b="1" u="sng" dirty="0"/>
              <a:t> </a:t>
            </a:r>
            <a:endParaRPr lang="en-GB" b="1" u="sng" dirty="0" smtClean="0"/>
          </a:p>
          <a:p>
            <a:pPr lvl="1"/>
            <a:r>
              <a:rPr lang="en-GB" dirty="0" smtClean="0"/>
              <a:t>Now </a:t>
            </a:r>
            <a:r>
              <a:rPr lang="en-GB" dirty="0"/>
              <a:t>is the time to leverage the power of digital</a:t>
            </a:r>
          </a:p>
          <a:p>
            <a:pPr lvl="1"/>
            <a:r>
              <a:rPr lang="en-GB" dirty="0"/>
              <a:t>It cannot replicate the full understanding and integrated thinking of which people are </a:t>
            </a:r>
            <a:r>
              <a:rPr lang="en-GB" dirty="0" smtClean="0"/>
              <a:t>capable </a:t>
            </a:r>
            <a:endParaRPr lang="en-GB" dirty="0"/>
          </a:p>
          <a:p>
            <a:pPr lvl="1"/>
            <a:r>
              <a:rPr lang="en-GB" dirty="0"/>
              <a:t>Tech can’t build client relationships or lead successful </a:t>
            </a:r>
            <a:r>
              <a:rPr lang="en-GB" dirty="0" smtClean="0"/>
              <a:t>teams </a:t>
            </a:r>
            <a:endParaRPr lang="en-GB" dirty="0"/>
          </a:p>
          <a:p>
            <a:pPr lvl="1"/>
            <a:r>
              <a:rPr lang="en-GB" dirty="0"/>
              <a:t>Tech doesn’t have emotional intelligence or ethical </a:t>
            </a:r>
            <a:r>
              <a:rPr lang="en-GB" dirty="0" smtClean="0"/>
              <a:t>judgment</a:t>
            </a:r>
            <a:endParaRPr lang="en-GB" dirty="0"/>
          </a:p>
          <a:p>
            <a:pPr lvl="1"/>
            <a:r>
              <a:rPr lang="en-GB" dirty="0"/>
              <a:t>….. </a:t>
            </a:r>
            <a:r>
              <a:rPr lang="en-GB" b="1" u="sng" dirty="0"/>
              <a:t>but</a:t>
            </a:r>
            <a:r>
              <a:rPr lang="en-GB" dirty="0"/>
              <a:t> we can’t be complacent and we need to prepare for the future </a:t>
            </a:r>
            <a:r>
              <a:rPr lang="en-GB" dirty="0" smtClean="0"/>
              <a:t>ahead</a:t>
            </a:r>
            <a:endParaRPr lang="en-GB" dirty="0"/>
          </a:p>
          <a:p>
            <a:pPr lvl="1"/>
            <a:endParaRPr lang="en-GB" dirty="0"/>
          </a:p>
          <a:p>
            <a:pPr lvl="1"/>
            <a:endParaRPr lang="en-GB" dirty="0"/>
          </a:p>
        </p:txBody>
      </p:sp>
      <p:pic>
        <p:nvPicPr>
          <p:cNvPr id="4" name="Picture 2">
            <a:extLst>
              <a:ext uri="{FF2B5EF4-FFF2-40B4-BE49-F238E27FC236}">
                <a16:creationId xmlns:a16="http://schemas.microsoft.com/office/drawing/2014/main" xmlns="" id="{7EE42492-0DBE-4745-8578-F37C90CCA1C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45887" y="1049842"/>
            <a:ext cx="3190653" cy="319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15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8220" y="502920"/>
            <a:ext cx="7558428" cy="792480"/>
          </a:xfrm>
          <a:prstGeom prst="rect">
            <a:avLst/>
          </a:prstGeom>
        </p:spPr>
        <p:txBody>
          <a:bodyPr/>
          <a:lstStyle/>
          <a:p>
            <a:r>
              <a:rPr lang="en-GB" dirty="0"/>
              <a:t>How do we prepare for this future</a:t>
            </a:r>
            <a:r>
              <a:rPr lang="en-GB" dirty="0" smtClean="0"/>
              <a:t>? The preparation equation </a:t>
            </a:r>
            <a:endParaRPr lang="en-GB" noProof="0" dirty="0"/>
          </a:p>
        </p:txBody>
      </p:sp>
      <p:sp>
        <p:nvSpPr>
          <p:cNvPr id="9" name="Content Placeholder 6">
            <a:extLst>
              <a:ext uri="{FF2B5EF4-FFF2-40B4-BE49-F238E27FC236}">
                <a16:creationId xmlns:a16="http://schemas.microsoft.com/office/drawing/2014/main" xmlns="" id="{17D71CC2-B5B7-B84E-98FC-12236CD54ECB}"/>
              </a:ext>
            </a:extLst>
          </p:cNvPr>
          <p:cNvSpPr>
            <a:spLocks noGrp="1"/>
          </p:cNvSpPr>
          <p:nvPr>
            <p:ph idx="1"/>
          </p:nvPr>
        </p:nvSpPr>
        <p:spPr>
          <a:xfrm>
            <a:off x="4632448" y="1055120"/>
            <a:ext cx="3200011" cy="3230880"/>
          </a:xfrm>
          <a:prstGeom prst="rect">
            <a:avLst/>
          </a:prstGeom>
        </p:spPr>
        <p:txBody>
          <a:bodyPr>
            <a:normAutofit lnSpcReduction="10000"/>
          </a:bodyPr>
          <a:lstStyle/>
          <a:p>
            <a:pPr lvl="1"/>
            <a:r>
              <a:rPr lang="en-GB" noProof="0" dirty="0"/>
              <a:t>Through education, skills and training</a:t>
            </a:r>
          </a:p>
          <a:p>
            <a:pPr lvl="1"/>
            <a:r>
              <a:rPr lang="en-GB" dirty="0"/>
              <a:t>We already examine digital across the ACCA Qualification – and we’re enhancing this offer</a:t>
            </a:r>
          </a:p>
          <a:p>
            <a:pPr lvl="1"/>
            <a:r>
              <a:rPr lang="en-GB" dirty="0"/>
              <a:t>Digital is a vital professional quotient and our qualification ensures students are developed and assessed in digital </a:t>
            </a:r>
          </a:p>
          <a:p>
            <a:pPr lvl="1"/>
            <a:r>
              <a:rPr lang="en-GB" dirty="0"/>
              <a:t>Data Analytics is in our Ethics and Professional Skills module</a:t>
            </a:r>
          </a:p>
          <a:p>
            <a:pPr lvl="1"/>
            <a:r>
              <a:rPr lang="en-GB" dirty="0"/>
              <a:t>Digital is also in our CPD for members</a:t>
            </a:r>
          </a:p>
          <a:p>
            <a:pPr lvl="1"/>
            <a:endParaRPr lang="en-GB" dirty="0"/>
          </a:p>
          <a:p>
            <a:pPr lvl="1"/>
            <a:endParaRPr lang="en-GB" sz="1100" dirty="0"/>
          </a:p>
          <a:p>
            <a:pPr lvl="1"/>
            <a:endParaRPr lang="en-GB" dirty="0"/>
          </a:p>
          <a:p>
            <a:pPr lvl="1"/>
            <a:endParaRPr lang="en-GB" dirty="0"/>
          </a:p>
        </p:txBody>
      </p:sp>
      <p:grpSp>
        <p:nvGrpSpPr>
          <p:cNvPr id="7" name="Group 6">
            <a:extLst>
              <a:ext uri="{FF2B5EF4-FFF2-40B4-BE49-F238E27FC236}">
                <a16:creationId xmlns="" xmlns:a16="http://schemas.microsoft.com/office/drawing/2014/main" id="{702F3818-DD29-F349-A33A-2D568B38E9D0}"/>
              </a:ext>
            </a:extLst>
          </p:cNvPr>
          <p:cNvGrpSpPr/>
          <p:nvPr/>
        </p:nvGrpSpPr>
        <p:grpSpPr>
          <a:xfrm>
            <a:off x="1105175" y="1087938"/>
            <a:ext cx="3139775" cy="3139775"/>
            <a:chOff x="3294460" y="627460"/>
            <a:chExt cx="5603080" cy="5603080"/>
          </a:xfrm>
        </p:grpSpPr>
        <p:pic>
          <p:nvPicPr>
            <p:cNvPr id="8" name="Picture 7">
              <a:extLst>
                <a:ext uri="{FF2B5EF4-FFF2-40B4-BE49-F238E27FC236}">
                  <a16:creationId xmlns="" xmlns:a16="http://schemas.microsoft.com/office/drawing/2014/main" id="{C0432B80-6DA9-D043-BA4E-7083BCBE7441}"/>
                </a:ext>
              </a:extLst>
            </p:cNvPr>
            <p:cNvPicPr>
              <a:picLocks noChangeAspect="1"/>
            </p:cNvPicPr>
            <p:nvPr/>
          </p:nvPicPr>
          <p:blipFill>
            <a:blip r:embed="rId3"/>
            <a:stretch>
              <a:fillRect/>
            </a:stretch>
          </p:blipFill>
          <p:spPr>
            <a:xfrm>
              <a:off x="3294460" y="627460"/>
              <a:ext cx="5603080" cy="5603080"/>
            </a:xfrm>
            <a:prstGeom prst="rect">
              <a:avLst/>
            </a:prstGeom>
          </p:spPr>
        </p:pic>
        <p:pic>
          <p:nvPicPr>
            <p:cNvPr id="10" name="Picture 9">
              <a:extLst>
                <a:ext uri="{FF2B5EF4-FFF2-40B4-BE49-F238E27FC236}">
                  <a16:creationId xmlns="" xmlns:a16="http://schemas.microsoft.com/office/drawing/2014/main" id="{55F19E85-CD44-D941-9278-74C269301B9D}"/>
                </a:ext>
              </a:extLst>
            </p:cNvPr>
            <p:cNvPicPr>
              <a:picLocks noChangeAspect="1"/>
            </p:cNvPicPr>
            <p:nvPr/>
          </p:nvPicPr>
          <p:blipFill>
            <a:blip r:embed="rId4"/>
            <a:stretch>
              <a:fillRect/>
            </a:stretch>
          </p:blipFill>
          <p:spPr>
            <a:xfrm>
              <a:off x="3294460" y="627460"/>
              <a:ext cx="5603080" cy="5603080"/>
            </a:xfrm>
            <a:prstGeom prst="rect">
              <a:avLst/>
            </a:prstGeom>
          </p:spPr>
        </p:pic>
        <p:pic>
          <p:nvPicPr>
            <p:cNvPr id="11" name="Picture 10">
              <a:extLst>
                <a:ext uri="{FF2B5EF4-FFF2-40B4-BE49-F238E27FC236}">
                  <a16:creationId xmlns="" xmlns:a16="http://schemas.microsoft.com/office/drawing/2014/main" id="{0A28EAEC-5A49-B643-9683-117B62D92003}"/>
                </a:ext>
              </a:extLst>
            </p:cNvPr>
            <p:cNvPicPr>
              <a:picLocks noChangeAspect="1"/>
            </p:cNvPicPr>
            <p:nvPr/>
          </p:nvPicPr>
          <p:blipFill>
            <a:blip r:embed="rId5"/>
            <a:stretch>
              <a:fillRect/>
            </a:stretch>
          </p:blipFill>
          <p:spPr>
            <a:xfrm>
              <a:off x="3294460" y="627460"/>
              <a:ext cx="5603080" cy="5603080"/>
            </a:xfrm>
            <a:prstGeom prst="rect">
              <a:avLst/>
            </a:prstGeom>
          </p:spPr>
        </p:pic>
        <p:pic>
          <p:nvPicPr>
            <p:cNvPr id="12" name="Picture 11">
              <a:extLst>
                <a:ext uri="{FF2B5EF4-FFF2-40B4-BE49-F238E27FC236}">
                  <a16:creationId xmlns="" xmlns:a16="http://schemas.microsoft.com/office/drawing/2014/main" id="{694C81F3-EDE6-F743-A251-0999E6358B8D}"/>
                </a:ext>
              </a:extLst>
            </p:cNvPr>
            <p:cNvPicPr>
              <a:picLocks noChangeAspect="1"/>
            </p:cNvPicPr>
            <p:nvPr/>
          </p:nvPicPr>
          <p:blipFill>
            <a:blip r:embed="rId6"/>
            <a:stretch>
              <a:fillRect/>
            </a:stretch>
          </p:blipFill>
          <p:spPr>
            <a:xfrm>
              <a:off x="3294460" y="627460"/>
              <a:ext cx="5603080" cy="5603080"/>
            </a:xfrm>
            <a:prstGeom prst="rect">
              <a:avLst/>
            </a:prstGeom>
          </p:spPr>
        </p:pic>
        <p:pic>
          <p:nvPicPr>
            <p:cNvPr id="13" name="Picture 12">
              <a:extLst>
                <a:ext uri="{FF2B5EF4-FFF2-40B4-BE49-F238E27FC236}">
                  <a16:creationId xmlns="" xmlns:a16="http://schemas.microsoft.com/office/drawing/2014/main" id="{3EEAFDC1-1F6D-DD4A-90D6-7AC1BD0139CB}"/>
                </a:ext>
              </a:extLst>
            </p:cNvPr>
            <p:cNvPicPr>
              <a:picLocks noChangeAspect="1"/>
            </p:cNvPicPr>
            <p:nvPr/>
          </p:nvPicPr>
          <p:blipFill>
            <a:blip r:embed="rId7"/>
            <a:stretch>
              <a:fillRect/>
            </a:stretch>
          </p:blipFill>
          <p:spPr>
            <a:xfrm>
              <a:off x="3294460" y="627460"/>
              <a:ext cx="5603080" cy="5603080"/>
            </a:xfrm>
            <a:prstGeom prst="rect">
              <a:avLst/>
            </a:prstGeom>
          </p:spPr>
        </p:pic>
        <p:pic>
          <p:nvPicPr>
            <p:cNvPr id="14" name="Picture 13">
              <a:extLst>
                <a:ext uri="{FF2B5EF4-FFF2-40B4-BE49-F238E27FC236}">
                  <a16:creationId xmlns="" xmlns:a16="http://schemas.microsoft.com/office/drawing/2014/main" id="{6586AF5E-8D9F-F245-A03F-8C18BCCDAA5B}"/>
                </a:ext>
              </a:extLst>
            </p:cNvPr>
            <p:cNvPicPr>
              <a:picLocks noChangeAspect="1"/>
            </p:cNvPicPr>
            <p:nvPr/>
          </p:nvPicPr>
          <p:blipFill>
            <a:blip r:embed="rId8"/>
            <a:stretch>
              <a:fillRect/>
            </a:stretch>
          </p:blipFill>
          <p:spPr>
            <a:xfrm>
              <a:off x="3294460" y="627460"/>
              <a:ext cx="5603080" cy="5603080"/>
            </a:xfrm>
            <a:prstGeom prst="rect">
              <a:avLst/>
            </a:prstGeom>
          </p:spPr>
        </p:pic>
        <p:pic>
          <p:nvPicPr>
            <p:cNvPr id="15" name="Picture 14">
              <a:extLst>
                <a:ext uri="{FF2B5EF4-FFF2-40B4-BE49-F238E27FC236}">
                  <a16:creationId xmlns="" xmlns:a16="http://schemas.microsoft.com/office/drawing/2014/main" id="{D7AA43C4-C430-7A4B-A7CD-7A47B0EB3628}"/>
                </a:ext>
              </a:extLst>
            </p:cNvPr>
            <p:cNvPicPr>
              <a:picLocks noChangeAspect="1"/>
            </p:cNvPicPr>
            <p:nvPr/>
          </p:nvPicPr>
          <p:blipFill>
            <a:blip r:embed="rId9"/>
            <a:stretch>
              <a:fillRect/>
            </a:stretch>
          </p:blipFill>
          <p:spPr>
            <a:xfrm>
              <a:off x="3294460" y="627460"/>
              <a:ext cx="5603080" cy="5603080"/>
            </a:xfrm>
            <a:prstGeom prst="rect">
              <a:avLst/>
            </a:prstGeom>
          </p:spPr>
        </p:pic>
      </p:grpSp>
    </p:spTree>
    <p:extLst>
      <p:ext uri="{BB962C8B-B14F-4D97-AF65-F5344CB8AC3E}">
        <p14:creationId xmlns:p14="http://schemas.microsoft.com/office/powerpoint/2010/main" val="49713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998220" y="502920"/>
            <a:ext cx="7617879" cy="792480"/>
          </a:xfrm>
        </p:spPr>
        <p:txBody>
          <a:bodyPr/>
          <a:lstStyle/>
          <a:p>
            <a:r>
              <a:rPr lang="en-GB" dirty="0"/>
              <a:t>T</a:t>
            </a:r>
            <a:r>
              <a:rPr lang="en-GB" dirty="0" smtClean="0"/>
              <a:t>he </a:t>
            </a:r>
            <a:r>
              <a:rPr lang="en-GB" dirty="0"/>
              <a:t>ACCA </a:t>
            </a:r>
            <a:r>
              <a:rPr lang="en-GB" dirty="0" smtClean="0"/>
              <a:t>Qualification: Preparing </a:t>
            </a:r>
            <a:r>
              <a:rPr lang="en-GB" dirty="0"/>
              <a:t>students for the </a:t>
            </a:r>
            <a:r>
              <a:rPr lang="en-GB" dirty="0" smtClean="0"/>
              <a:t>digital</a:t>
            </a:r>
            <a:endParaRPr lang="en-GB" dirty="0"/>
          </a:p>
        </p:txBody>
      </p:sp>
      <p:graphicFrame>
        <p:nvGraphicFramePr>
          <p:cNvPr id="17" name="Content Placeholder 3"/>
          <p:cNvGraphicFramePr>
            <a:graphicFrameLocks noGrp="1"/>
          </p:cNvGraphicFramePr>
          <p:nvPr>
            <p:ph idx="1"/>
            <p:extLst>
              <p:ext uri="{D42A27DB-BD31-4B8C-83A1-F6EECF244321}">
                <p14:modId xmlns:p14="http://schemas.microsoft.com/office/powerpoint/2010/main" val="2383575034"/>
              </p:ext>
            </p:extLst>
          </p:nvPr>
        </p:nvGraphicFramePr>
        <p:xfrm>
          <a:off x="916607" y="864754"/>
          <a:ext cx="7310785" cy="3783208"/>
        </p:xfrm>
        <a:graphic>
          <a:graphicData uri="http://schemas.openxmlformats.org/drawingml/2006/table">
            <a:tbl>
              <a:tblPr firstRow="1" firstCol="1" bandRow="1">
                <a:tableStyleId>{5C22544A-7EE6-4342-B048-85BDC9FD1C3A}</a:tableStyleId>
              </a:tblPr>
              <a:tblGrid>
                <a:gridCol w="2436400"/>
                <a:gridCol w="4874385"/>
              </a:tblGrid>
              <a:tr h="316932">
                <a:tc gridSpan="2">
                  <a:txBody>
                    <a:bodyPr/>
                    <a:lstStyle/>
                    <a:p>
                      <a:pPr>
                        <a:lnSpc>
                          <a:spcPct val="115000"/>
                        </a:lnSpc>
                        <a:spcAft>
                          <a:spcPts val="0"/>
                        </a:spcAft>
                      </a:pPr>
                      <a:r>
                        <a:rPr lang="en-GB" sz="1000" dirty="0">
                          <a:effectLst/>
                        </a:rPr>
                        <a:t>Strategic Professional </a:t>
                      </a:r>
                      <a:endParaRPr lang="en-GB" sz="1000" dirty="0" smtClean="0">
                        <a:effectLst/>
                      </a:endParaRPr>
                    </a:p>
                    <a:p>
                      <a:pPr>
                        <a:lnSpc>
                          <a:spcPct val="115000"/>
                        </a:lnSpc>
                        <a:spcAft>
                          <a:spcPts val="0"/>
                        </a:spcAft>
                      </a:pPr>
                      <a:endParaRPr lang="en-GB" sz="900" dirty="0">
                        <a:effectLst/>
                        <a:latin typeface="Calibri"/>
                        <a:ea typeface="Calibri"/>
                        <a:cs typeface="Times New Roman"/>
                      </a:endParaRPr>
                    </a:p>
                  </a:txBody>
                  <a:tcPr marL="53361" marR="53361" marT="0" marB="0"/>
                </a:tc>
                <a:tc hMerge="1">
                  <a:txBody>
                    <a:bodyPr/>
                    <a:lstStyle/>
                    <a:p>
                      <a:endParaRPr lang="en-GB"/>
                    </a:p>
                  </a:txBody>
                  <a:tcPr/>
                </a:tc>
              </a:tr>
              <a:tr h="988082">
                <a:tc>
                  <a:txBody>
                    <a:bodyPr/>
                    <a:lstStyle/>
                    <a:p>
                      <a:pPr>
                        <a:lnSpc>
                          <a:spcPct val="115000"/>
                        </a:lnSpc>
                        <a:spcAft>
                          <a:spcPts val="0"/>
                        </a:spcAft>
                      </a:pPr>
                      <a:r>
                        <a:rPr lang="en-GB" sz="1000" dirty="0">
                          <a:effectLst/>
                        </a:rPr>
                        <a:t>Strategic Business </a:t>
                      </a:r>
                      <a:r>
                        <a:rPr lang="en-GB" sz="1000" dirty="0" smtClean="0">
                          <a:effectLst/>
                        </a:rPr>
                        <a:t>Leader - since </a:t>
                      </a:r>
                      <a:r>
                        <a:rPr lang="en-GB" sz="1000" dirty="0">
                          <a:effectLst/>
                        </a:rPr>
                        <a:t>2018</a:t>
                      </a:r>
                      <a:endParaRPr lang="en-GB" sz="900" dirty="0">
                        <a:effectLst/>
                        <a:latin typeface="Calibri"/>
                        <a:ea typeface="Calibri"/>
                        <a:cs typeface="Times New Roman"/>
                      </a:endParaRPr>
                    </a:p>
                  </a:txBody>
                  <a:tcPr marL="53361" marR="53361" marT="0" marB="0"/>
                </a:tc>
                <a:tc>
                  <a:txBody>
                    <a:bodyPr/>
                    <a:lstStyle/>
                    <a:p>
                      <a:pPr>
                        <a:lnSpc>
                          <a:spcPct val="115000"/>
                        </a:lnSpc>
                        <a:spcAft>
                          <a:spcPts val="0"/>
                        </a:spcAft>
                      </a:pPr>
                      <a:r>
                        <a:rPr lang="en-GB" sz="1000" dirty="0">
                          <a:effectLst/>
                        </a:rPr>
                        <a:t>Technology and data analytics, including:</a:t>
                      </a:r>
                      <a:endParaRPr lang="en-GB" sz="900" dirty="0">
                        <a:effectLst/>
                      </a:endParaRPr>
                    </a:p>
                    <a:p>
                      <a:pPr marL="342900" lvl="0" indent="-342900">
                        <a:lnSpc>
                          <a:spcPct val="115000"/>
                        </a:lnSpc>
                        <a:spcAft>
                          <a:spcPts val="0"/>
                        </a:spcAft>
                        <a:buFont typeface="Wingdings"/>
                        <a:buChar char=""/>
                      </a:pPr>
                      <a:r>
                        <a:rPr lang="en-GB" sz="1000" dirty="0">
                          <a:effectLst/>
                        </a:rPr>
                        <a:t>Cloud and mobile technology</a:t>
                      </a:r>
                      <a:endParaRPr lang="en-GB" sz="900" dirty="0">
                        <a:effectLst/>
                      </a:endParaRPr>
                    </a:p>
                    <a:p>
                      <a:pPr marL="342900" lvl="0" indent="-342900">
                        <a:lnSpc>
                          <a:spcPct val="115000"/>
                        </a:lnSpc>
                        <a:spcAft>
                          <a:spcPts val="0"/>
                        </a:spcAft>
                        <a:buFont typeface="Wingdings"/>
                        <a:buChar char=""/>
                      </a:pPr>
                      <a:r>
                        <a:rPr lang="en-GB" sz="1000" dirty="0">
                          <a:effectLst/>
                        </a:rPr>
                        <a:t>Big data and data analytics </a:t>
                      </a:r>
                      <a:endParaRPr lang="en-GB" sz="900" dirty="0">
                        <a:effectLst/>
                      </a:endParaRPr>
                    </a:p>
                    <a:p>
                      <a:pPr marL="342900" lvl="0" indent="-342900">
                        <a:lnSpc>
                          <a:spcPct val="115000"/>
                        </a:lnSpc>
                        <a:spcAft>
                          <a:spcPts val="0"/>
                        </a:spcAft>
                        <a:buFont typeface="Wingdings"/>
                        <a:buChar char=""/>
                      </a:pPr>
                      <a:r>
                        <a:rPr lang="en-GB" sz="1000" dirty="0">
                          <a:effectLst/>
                        </a:rPr>
                        <a:t>E-business: value chain</a:t>
                      </a:r>
                      <a:endParaRPr lang="en-GB" sz="900" dirty="0">
                        <a:effectLst/>
                      </a:endParaRPr>
                    </a:p>
                    <a:p>
                      <a:pPr marL="171450" indent="-171450">
                        <a:lnSpc>
                          <a:spcPct val="115000"/>
                        </a:lnSpc>
                        <a:spcAft>
                          <a:spcPts val="0"/>
                        </a:spcAft>
                        <a:buFont typeface="Wingdings" panose="05000000000000000000" pitchFamily="2" charset="2"/>
                        <a:buChar char="§"/>
                      </a:pPr>
                      <a:r>
                        <a:rPr lang="en-GB" sz="1000" dirty="0" smtClean="0">
                          <a:effectLst/>
                        </a:rPr>
                        <a:t>      IT </a:t>
                      </a:r>
                      <a:r>
                        <a:rPr lang="en-GB" sz="1000" dirty="0">
                          <a:effectLst/>
                        </a:rPr>
                        <a:t>systems security and </a:t>
                      </a:r>
                      <a:r>
                        <a:rPr lang="en-GB" sz="1000" dirty="0" smtClean="0">
                          <a:effectLst/>
                        </a:rPr>
                        <a:t>control</a:t>
                      </a:r>
                    </a:p>
                    <a:p>
                      <a:pPr marL="0" indent="0">
                        <a:lnSpc>
                          <a:spcPct val="115000"/>
                        </a:lnSpc>
                        <a:spcAft>
                          <a:spcPts val="0"/>
                        </a:spcAft>
                        <a:buFont typeface="Wingdings" panose="05000000000000000000" pitchFamily="2" charset="2"/>
                        <a:buNone/>
                      </a:pPr>
                      <a:endParaRPr lang="en-GB" sz="900" dirty="0">
                        <a:effectLst/>
                        <a:latin typeface="Calibri"/>
                        <a:ea typeface="Calibri"/>
                        <a:cs typeface="Times New Roman"/>
                      </a:endParaRPr>
                    </a:p>
                  </a:txBody>
                  <a:tcPr marL="53361" marR="53361" marT="0" marB="0"/>
                </a:tc>
              </a:tr>
              <a:tr h="671150">
                <a:tc>
                  <a:txBody>
                    <a:bodyPr/>
                    <a:lstStyle/>
                    <a:p>
                      <a:pPr>
                        <a:lnSpc>
                          <a:spcPct val="115000"/>
                        </a:lnSpc>
                        <a:spcAft>
                          <a:spcPts val="0"/>
                        </a:spcAft>
                      </a:pPr>
                      <a:r>
                        <a:rPr lang="en-GB" sz="1000" dirty="0">
                          <a:effectLst/>
                        </a:rPr>
                        <a:t>Strategic Business </a:t>
                      </a:r>
                      <a:r>
                        <a:rPr lang="en-GB" sz="1000" dirty="0" smtClean="0">
                          <a:effectLst/>
                        </a:rPr>
                        <a:t>Leader  -</a:t>
                      </a:r>
                      <a:r>
                        <a:rPr lang="en-GB" sz="1000" dirty="0">
                          <a:effectLst/>
                        </a:rPr>
                        <a:t> </a:t>
                      </a:r>
                      <a:r>
                        <a:rPr lang="en-GB" sz="1000" dirty="0" smtClean="0">
                          <a:effectLst/>
                        </a:rPr>
                        <a:t>new </a:t>
                      </a:r>
                      <a:r>
                        <a:rPr lang="en-GB" sz="1000" dirty="0">
                          <a:effectLst/>
                        </a:rPr>
                        <a:t>for 2019</a:t>
                      </a:r>
                      <a:endParaRPr lang="en-GB" sz="900" dirty="0">
                        <a:effectLst/>
                        <a:latin typeface="Calibri"/>
                        <a:ea typeface="Calibri"/>
                        <a:cs typeface="Times New Roman"/>
                      </a:endParaRPr>
                    </a:p>
                  </a:txBody>
                  <a:tcPr marL="53361" marR="53361" marT="0" marB="0"/>
                </a:tc>
                <a:tc>
                  <a:txBody>
                    <a:bodyPr/>
                    <a:lstStyle/>
                    <a:p>
                      <a:pPr marL="342900" lvl="0" indent="-342900">
                        <a:lnSpc>
                          <a:spcPct val="115000"/>
                        </a:lnSpc>
                        <a:spcAft>
                          <a:spcPts val="0"/>
                        </a:spcAft>
                        <a:buFont typeface="Wingdings"/>
                        <a:buChar char=""/>
                      </a:pPr>
                      <a:r>
                        <a:rPr lang="en-GB" sz="1000" dirty="0">
                          <a:effectLst/>
                        </a:rPr>
                        <a:t>Initial coin offerings and crypto currencies</a:t>
                      </a:r>
                      <a:endParaRPr lang="en-GB" sz="900" dirty="0">
                        <a:effectLst/>
                      </a:endParaRPr>
                    </a:p>
                    <a:p>
                      <a:pPr marL="342900" lvl="0" indent="-342900">
                        <a:lnSpc>
                          <a:spcPct val="115000"/>
                        </a:lnSpc>
                        <a:spcAft>
                          <a:spcPts val="0"/>
                        </a:spcAft>
                        <a:buFont typeface="Wingdings"/>
                        <a:buChar char=""/>
                      </a:pPr>
                      <a:r>
                        <a:rPr lang="en-GB" sz="1000" dirty="0">
                          <a:effectLst/>
                        </a:rPr>
                        <a:t>Fin tech and  block chain</a:t>
                      </a:r>
                      <a:endParaRPr lang="en-GB" sz="900" dirty="0">
                        <a:effectLst/>
                      </a:endParaRPr>
                    </a:p>
                    <a:p>
                      <a:pPr marL="342900" lvl="0" indent="-342900">
                        <a:lnSpc>
                          <a:spcPct val="115000"/>
                        </a:lnSpc>
                        <a:spcAft>
                          <a:spcPts val="0"/>
                        </a:spcAft>
                        <a:buFont typeface="Wingdings"/>
                        <a:buChar char=""/>
                      </a:pPr>
                      <a:r>
                        <a:rPr lang="en-GB" sz="1000" dirty="0">
                          <a:effectLst/>
                        </a:rPr>
                        <a:t>Disruptive technologies</a:t>
                      </a:r>
                      <a:endParaRPr lang="en-GB" sz="900" dirty="0">
                        <a:effectLst/>
                      </a:endParaRPr>
                    </a:p>
                    <a:p>
                      <a:pPr>
                        <a:lnSpc>
                          <a:spcPct val="115000"/>
                        </a:lnSpc>
                        <a:spcAft>
                          <a:spcPts val="0"/>
                        </a:spcAft>
                      </a:pPr>
                      <a:r>
                        <a:rPr lang="en-GB" sz="1000" dirty="0">
                          <a:effectLst/>
                        </a:rPr>
                        <a:t> </a:t>
                      </a:r>
                      <a:endParaRPr lang="en-GB" sz="900" dirty="0">
                        <a:effectLst/>
                        <a:latin typeface="Calibri"/>
                        <a:ea typeface="Calibri"/>
                        <a:cs typeface="Times New Roman"/>
                      </a:endParaRPr>
                    </a:p>
                  </a:txBody>
                  <a:tcPr marL="53361" marR="53361" marT="0" marB="0"/>
                </a:tc>
              </a:tr>
              <a:tr h="446010">
                <a:tc>
                  <a:txBody>
                    <a:bodyPr/>
                    <a:lstStyle/>
                    <a:p>
                      <a:pPr>
                        <a:lnSpc>
                          <a:spcPct val="115000"/>
                        </a:lnSpc>
                        <a:spcAft>
                          <a:spcPts val="0"/>
                        </a:spcAft>
                      </a:pPr>
                      <a:r>
                        <a:rPr lang="en-GB" sz="1000">
                          <a:effectLst/>
                        </a:rPr>
                        <a:t>Advanced Performance Management</a:t>
                      </a:r>
                      <a:endParaRPr lang="en-GB" sz="900">
                        <a:effectLst/>
                        <a:latin typeface="Calibri"/>
                        <a:ea typeface="Calibri"/>
                        <a:cs typeface="Times New Roman"/>
                      </a:endParaRPr>
                    </a:p>
                  </a:txBody>
                  <a:tcPr marL="53361" marR="53361" marT="0" marB="0"/>
                </a:tc>
                <a:tc>
                  <a:txBody>
                    <a:bodyPr/>
                    <a:lstStyle/>
                    <a:p>
                      <a:pPr marL="342900" lvl="0" indent="-342900">
                        <a:lnSpc>
                          <a:spcPct val="115000"/>
                        </a:lnSpc>
                        <a:spcAft>
                          <a:spcPts val="0"/>
                        </a:spcAft>
                        <a:buFont typeface="Wingdings"/>
                        <a:buChar char=""/>
                      </a:pPr>
                      <a:r>
                        <a:rPr lang="en-GB" sz="1000" dirty="0">
                          <a:effectLst/>
                        </a:rPr>
                        <a:t>Performance management information systems and developments in technology</a:t>
                      </a:r>
                      <a:endParaRPr lang="en-GB" sz="900" dirty="0">
                        <a:effectLst/>
                      </a:endParaRPr>
                    </a:p>
                    <a:p>
                      <a:pPr marL="342900" lvl="0" indent="-342900">
                        <a:lnSpc>
                          <a:spcPct val="115000"/>
                        </a:lnSpc>
                        <a:spcAft>
                          <a:spcPts val="0"/>
                        </a:spcAft>
                        <a:buFont typeface="Wingdings"/>
                        <a:buChar char=""/>
                      </a:pPr>
                      <a:r>
                        <a:rPr lang="en-GB" sz="1000" dirty="0">
                          <a:effectLst/>
                        </a:rPr>
                        <a:t>Big Data</a:t>
                      </a:r>
                      <a:endParaRPr lang="en-GB" sz="900" dirty="0">
                        <a:effectLst/>
                        <a:latin typeface="Calibri"/>
                        <a:ea typeface="Calibri"/>
                        <a:cs typeface="Times New Roman"/>
                      </a:endParaRPr>
                    </a:p>
                  </a:txBody>
                  <a:tcPr marL="53361" marR="53361" marT="0" marB="0"/>
                </a:tc>
              </a:tr>
              <a:tr h="594680">
                <a:tc>
                  <a:txBody>
                    <a:bodyPr/>
                    <a:lstStyle/>
                    <a:p>
                      <a:pPr>
                        <a:lnSpc>
                          <a:spcPct val="115000"/>
                        </a:lnSpc>
                        <a:spcAft>
                          <a:spcPts val="0"/>
                        </a:spcAft>
                      </a:pPr>
                      <a:r>
                        <a:rPr lang="en-GB" sz="1000" dirty="0">
                          <a:effectLst/>
                        </a:rPr>
                        <a:t>Advanced Financial </a:t>
                      </a:r>
                      <a:r>
                        <a:rPr lang="en-GB" sz="1000" dirty="0" smtClean="0">
                          <a:effectLst/>
                        </a:rPr>
                        <a:t>Management - new </a:t>
                      </a:r>
                      <a:r>
                        <a:rPr lang="en-GB" sz="1000" dirty="0">
                          <a:effectLst/>
                        </a:rPr>
                        <a:t>learning outcome</a:t>
                      </a:r>
                      <a:endParaRPr lang="en-GB" sz="900" dirty="0">
                        <a:effectLst/>
                        <a:latin typeface="Calibri"/>
                        <a:ea typeface="Calibri"/>
                        <a:cs typeface="Times New Roman"/>
                      </a:endParaRPr>
                    </a:p>
                  </a:txBody>
                  <a:tcPr marL="53361" marR="53361" marT="0" marB="0"/>
                </a:tc>
                <a:tc>
                  <a:txBody>
                    <a:bodyPr/>
                    <a:lstStyle/>
                    <a:p>
                      <a:pPr>
                        <a:lnSpc>
                          <a:spcPct val="115000"/>
                        </a:lnSpc>
                        <a:spcAft>
                          <a:spcPts val="0"/>
                        </a:spcAft>
                      </a:pPr>
                      <a:r>
                        <a:rPr lang="en-GB" sz="1000">
                          <a:effectLst/>
                        </a:rPr>
                        <a:t>Initial coin offerings as a source of or new way of raising finance</a:t>
                      </a:r>
                      <a:endParaRPr lang="en-GB" sz="900">
                        <a:effectLst/>
                        <a:latin typeface="Calibri"/>
                        <a:ea typeface="Calibri"/>
                        <a:cs typeface="Times New Roman"/>
                      </a:endParaRPr>
                    </a:p>
                  </a:txBody>
                  <a:tcPr marL="53361" marR="53361" marT="0" marB="0"/>
                </a:tc>
              </a:tr>
              <a:tr h="594680">
                <a:tc>
                  <a:txBody>
                    <a:bodyPr/>
                    <a:lstStyle/>
                    <a:p>
                      <a:pPr>
                        <a:lnSpc>
                          <a:spcPct val="115000"/>
                        </a:lnSpc>
                        <a:spcAft>
                          <a:spcPts val="0"/>
                        </a:spcAft>
                      </a:pPr>
                      <a:r>
                        <a:rPr lang="en-GB" sz="1000" dirty="0">
                          <a:effectLst/>
                        </a:rPr>
                        <a:t>Advanced Audit and </a:t>
                      </a:r>
                      <a:r>
                        <a:rPr lang="en-GB" sz="1000" dirty="0" smtClean="0">
                          <a:effectLst/>
                        </a:rPr>
                        <a:t>Assurance - new </a:t>
                      </a:r>
                      <a:r>
                        <a:rPr lang="en-GB" sz="1000" dirty="0">
                          <a:effectLst/>
                        </a:rPr>
                        <a:t>learning outcome</a:t>
                      </a:r>
                      <a:endParaRPr lang="en-GB" sz="900" dirty="0">
                        <a:effectLst/>
                        <a:latin typeface="Calibri"/>
                        <a:ea typeface="Calibri"/>
                        <a:cs typeface="Times New Roman"/>
                      </a:endParaRPr>
                    </a:p>
                  </a:txBody>
                  <a:tcPr marL="53361" marR="53361" marT="0" marB="0"/>
                </a:tc>
                <a:tc>
                  <a:txBody>
                    <a:bodyPr/>
                    <a:lstStyle/>
                    <a:p>
                      <a:pPr>
                        <a:lnSpc>
                          <a:spcPct val="115000"/>
                        </a:lnSpc>
                        <a:spcAft>
                          <a:spcPts val="0"/>
                        </a:spcAft>
                      </a:pPr>
                      <a:r>
                        <a:rPr lang="en-GB" sz="1000" dirty="0">
                          <a:effectLst/>
                        </a:rPr>
                        <a:t>Using IT to assist the auditor and recommend the use of computer-assisted audit techniques and data </a:t>
                      </a:r>
                      <a:r>
                        <a:rPr lang="en-GB" sz="1000" dirty="0" smtClean="0">
                          <a:effectLst/>
                        </a:rPr>
                        <a:t>analytics.</a:t>
                      </a:r>
                      <a:endParaRPr lang="en-GB" sz="900" dirty="0">
                        <a:effectLst/>
                        <a:latin typeface="Calibri"/>
                        <a:ea typeface="Calibri"/>
                        <a:cs typeface="Times New Roman"/>
                      </a:endParaRPr>
                    </a:p>
                  </a:txBody>
                  <a:tcPr marL="53361" marR="53361" marT="0" marB="0"/>
                </a:tc>
              </a:tr>
            </a:tbl>
          </a:graphicData>
        </a:graphic>
      </p:graphicFrame>
    </p:spTree>
    <p:extLst>
      <p:ext uri="{BB962C8B-B14F-4D97-AF65-F5344CB8AC3E}">
        <p14:creationId xmlns:p14="http://schemas.microsoft.com/office/powerpoint/2010/main" val="106862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98220" y="502920"/>
            <a:ext cx="7617879" cy="792480"/>
          </a:xfrm>
        </p:spPr>
        <p:txBody>
          <a:bodyPr/>
          <a:lstStyle/>
          <a:p>
            <a:r>
              <a:rPr lang="en-GB" dirty="0" smtClean="0"/>
              <a:t>It’s all about enhancing the digital quotient</a:t>
            </a:r>
            <a:endParaRPr lang="en-GB" dirty="0"/>
          </a:p>
        </p:txBody>
      </p:sp>
      <p:sp>
        <p:nvSpPr>
          <p:cNvPr id="5" name="Content Placeholder 6">
            <a:extLst>
              <a:ext uri="{FF2B5EF4-FFF2-40B4-BE49-F238E27FC236}">
                <a16:creationId xmlns:a16="http://schemas.microsoft.com/office/drawing/2014/main" xmlns="" id="{17D71CC2-B5B7-B84E-98FC-12236CD54ECB}"/>
              </a:ext>
            </a:extLst>
          </p:cNvPr>
          <p:cNvSpPr>
            <a:spLocks noGrp="1"/>
          </p:cNvSpPr>
          <p:nvPr>
            <p:ph idx="1"/>
          </p:nvPr>
        </p:nvSpPr>
        <p:spPr>
          <a:xfrm>
            <a:off x="4632448" y="1055120"/>
            <a:ext cx="3200011" cy="3230880"/>
          </a:xfrm>
          <a:prstGeom prst="rect">
            <a:avLst/>
          </a:prstGeom>
        </p:spPr>
        <p:txBody>
          <a:bodyPr>
            <a:normAutofit/>
          </a:bodyPr>
          <a:lstStyle/>
          <a:p>
            <a:pPr lvl="1"/>
            <a:r>
              <a:rPr lang="en-GB" dirty="0" smtClean="0"/>
              <a:t>ACCA works to ensure students and members are at the forefront of our chosen profession</a:t>
            </a:r>
          </a:p>
          <a:p>
            <a:pPr lvl="1"/>
            <a:r>
              <a:rPr lang="en-GB" dirty="0" smtClean="0"/>
              <a:t>Data analytics is now in ACCA’s Ethics and Professional Skills Module</a:t>
            </a:r>
          </a:p>
          <a:p>
            <a:pPr lvl="1"/>
            <a:r>
              <a:rPr lang="en-GB" dirty="0" smtClean="0"/>
              <a:t>And ACCA also partners with cutting-edge partners, such as Xero and Alibaba</a:t>
            </a:r>
            <a:endParaRPr lang="en-GB" dirty="0" smtClean="0"/>
          </a:p>
          <a:p>
            <a:pPr lvl="1"/>
            <a:endParaRPr lang="en-GB" dirty="0"/>
          </a:p>
          <a:p>
            <a:pPr lvl="1"/>
            <a:endParaRPr lang="en-GB" dirty="0"/>
          </a:p>
          <a:p>
            <a:pPr lvl="1"/>
            <a:endParaRPr lang="en-GB" sz="1100" dirty="0"/>
          </a:p>
          <a:p>
            <a:pPr lvl="1"/>
            <a:endParaRPr lang="en-GB" dirty="0"/>
          </a:p>
          <a:p>
            <a:pPr lvl="1"/>
            <a:endParaRPr lang="en-GB" dirty="0"/>
          </a:p>
        </p:txBody>
      </p:sp>
      <p:pic>
        <p:nvPicPr>
          <p:cNvPr id="1026" name="Picture 2" descr="C:\Users\thompsh\AppData\Local\Microsoft\Windows\Temporary Internet Files\Content.Outlook\GJBIAL13\35CB9161-8EEF-44F1-A645-33F7FE16E29C.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173" y="1178350"/>
            <a:ext cx="3971827" cy="2978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40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8220" y="502920"/>
            <a:ext cx="7558428" cy="792480"/>
          </a:xfrm>
          <a:prstGeom prst="rect">
            <a:avLst/>
          </a:prstGeom>
        </p:spPr>
        <p:txBody>
          <a:bodyPr/>
          <a:lstStyle/>
          <a:p>
            <a:r>
              <a:rPr lang="en-GB" dirty="0"/>
              <a:t>Concluding thoughts</a:t>
            </a:r>
            <a:endParaRPr lang="en-GB" noProof="0" dirty="0"/>
          </a:p>
        </p:txBody>
      </p:sp>
      <p:sp>
        <p:nvSpPr>
          <p:cNvPr id="8" name="Content Placeholder 20">
            <a:extLst>
              <a:ext uri="{FF2B5EF4-FFF2-40B4-BE49-F238E27FC236}">
                <a16:creationId xmlns:a16="http://schemas.microsoft.com/office/drawing/2014/main" xmlns="" id="{1F66EF6F-5B73-D843-8114-2E9439DD6B7E}"/>
              </a:ext>
            </a:extLst>
          </p:cNvPr>
          <p:cNvSpPr>
            <a:spLocks noGrp="1"/>
          </p:cNvSpPr>
          <p:nvPr>
            <p:ph idx="1"/>
          </p:nvPr>
        </p:nvSpPr>
        <p:spPr>
          <a:xfrm>
            <a:off x="992972" y="1108656"/>
            <a:ext cx="3418841" cy="3131839"/>
          </a:xfrm>
        </p:spPr>
        <p:txBody>
          <a:bodyPr>
            <a:normAutofit fontScale="92500" lnSpcReduction="10000"/>
          </a:bodyPr>
          <a:lstStyle/>
          <a:p>
            <a:pPr marL="285750" indent="-285750">
              <a:buClr>
                <a:srgbClr val="C00000"/>
              </a:buClr>
              <a:buFont typeface="Wingdings" panose="05000000000000000000" pitchFamily="2" charset="2"/>
              <a:buChar char="§"/>
            </a:pPr>
            <a:r>
              <a:rPr lang="en-US" dirty="0"/>
              <a:t>All finance professionals should keep an awareness of how AI is evolving and be alert to how developments could overlap with their role</a:t>
            </a:r>
          </a:p>
          <a:p>
            <a:pPr marL="285750" indent="-285750">
              <a:buClr>
                <a:srgbClr val="C00000"/>
              </a:buClr>
              <a:buFont typeface="Wingdings" panose="05000000000000000000" pitchFamily="2" charset="2"/>
              <a:buChar char="§"/>
            </a:pPr>
            <a:r>
              <a:rPr lang="en-US" dirty="0"/>
              <a:t>Discussions around </a:t>
            </a:r>
            <a:r>
              <a:rPr lang="en-GB" dirty="0"/>
              <a:t>machine learning and AI will </a:t>
            </a:r>
            <a:r>
              <a:rPr lang="en-GB" dirty="0" smtClean="0"/>
              <a:t>continue </a:t>
            </a:r>
            <a:endParaRPr lang="en-GB" dirty="0"/>
          </a:p>
          <a:p>
            <a:pPr marL="285750" indent="-285750">
              <a:buClr>
                <a:srgbClr val="C00000"/>
              </a:buClr>
              <a:buFont typeface="Wingdings" panose="05000000000000000000" pitchFamily="2" charset="2"/>
              <a:buChar char="§"/>
            </a:pPr>
            <a:r>
              <a:rPr lang="en-GB" dirty="0"/>
              <a:t>It’s a topic that will only grow in </a:t>
            </a:r>
            <a:r>
              <a:rPr lang="en-GB" dirty="0" smtClean="0"/>
              <a:t>relevance </a:t>
            </a:r>
            <a:endParaRPr lang="en-GB" dirty="0"/>
          </a:p>
          <a:p>
            <a:pPr marL="285750" indent="-285750">
              <a:buClr>
                <a:srgbClr val="C00000"/>
              </a:buClr>
              <a:buFont typeface="Wingdings" panose="05000000000000000000" pitchFamily="2" charset="2"/>
              <a:buChar char="§"/>
            </a:pPr>
            <a:r>
              <a:rPr lang="en-GB" dirty="0"/>
              <a:t>Some will embrace it. Others will fear it. </a:t>
            </a:r>
            <a:endParaRPr lang="en-GB" dirty="0" smtClean="0"/>
          </a:p>
          <a:p>
            <a:pPr marL="285750" indent="-285750">
              <a:buClr>
                <a:srgbClr val="C00000"/>
              </a:buClr>
              <a:buFont typeface="Wingdings" panose="05000000000000000000" pitchFamily="2" charset="2"/>
              <a:buChar char="§"/>
            </a:pPr>
            <a:r>
              <a:rPr lang="en-GB" dirty="0" smtClean="0"/>
              <a:t>But </a:t>
            </a:r>
            <a:r>
              <a:rPr lang="en-GB" dirty="0"/>
              <a:t>only the reckless will avoid finding out more about </a:t>
            </a:r>
            <a:r>
              <a:rPr lang="en-GB" dirty="0" smtClean="0"/>
              <a:t>it</a:t>
            </a:r>
            <a:endParaRPr lang="en-GB" dirty="0"/>
          </a:p>
          <a:p>
            <a:endParaRPr lang="en-US" dirty="0"/>
          </a:p>
        </p:txBody>
      </p:sp>
      <p:pic>
        <p:nvPicPr>
          <p:cNvPr id="9" name="Picture 2">
            <a:extLst>
              <a:ext uri="{FF2B5EF4-FFF2-40B4-BE49-F238E27FC236}">
                <a16:creationId xmlns:a16="http://schemas.microsoft.com/office/drawing/2014/main" xmlns="" id="{120D9D82-D8DB-AF4A-9E7C-824815721C2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45887" y="1049842"/>
            <a:ext cx="3190653" cy="319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19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8220" y="502920"/>
            <a:ext cx="7558428" cy="792480"/>
          </a:xfrm>
          <a:prstGeom prst="rect">
            <a:avLst/>
          </a:prstGeom>
        </p:spPr>
        <p:txBody>
          <a:bodyPr/>
          <a:lstStyle/>
          <a:p>
            <a:r>
              <a:rPr lang="en-GB" dirty="0"/>
              <a:t>Concluding thoughts</a:t>
            </a:r>
            <a:endParaRPr lang="en-GB" noProof="0" dirty="0"/>
          </a:p>
        </p:txBody>
      </p:sp>
      <p:sp>
        <p:nvSpPr>
          <p:cNvPr id="7" name="Content Placeholder 20">
            <a:extLst>
              <a:ext uri="{FF2B5EF4-FFF2-40B4-BE49-F238E27FC236}">
                <a16:creationId xmlns:a16="http://schemas.microsoft.com/office/drawing/2014/main" xmlns="" id="{CA0D0F69-55E5-E64B-A456-A1D58C8C5163}"/>
              </a:ext>
            </a:extLst>
          </p:cNvPr>
          <p:cNvSpPr txBox="1">
            <a:spLocks/>
          </p:cNvSpPr>
          <p:nvPr/>
        </p:nvSpPr>
        <p:spPr>
          <a:xfrm>
            <a:off x="992972" y="1136643"/>
            <a:ext cx="3338747" cy="3338747"/>
          </a:xfrm>
          <a:prstGeom prst="rect">
            <a:avLst/>
          </a:prstGeom>
        </p:spPr>
        <p:txBody>
          <a:bodyPr vert="horz" lIns="0" tIns="0" rIns="0" bIns="0" rtlCol="0" anchor="t" anchorCtr="0">
            <a:normAutofit fontScale="92500" lnSpcReduction="10000"/>
          </a:bodyPr>
          <a:lstStyle>
            <a:lvl1pPr marL="0" indent="0" algn="l" defTabSz="685800" rtl="0" eaLnBrk="1" latinLnBrk="0" hangingPunct="1">
              <a:lnSpc>
                <a:spcPct val="100000"/>
              </a:lnSpc>
              <a:spcBef>
                <a:spcPts val="600"/>
              </a:spcBef>
              <a:spcAft>
                <a:spcPts val="0"/>
              </a:spcAft>
              <a:buFontTx/>
              <a:buNone/>
              <a:defRPr sz="1600" kern="1200">
                <a:solidFill>
                  <a:schemeClr val="tx2"/>
                </a:solidFill>
                <a:latin typeface="+mn-lt"/>
                <a:ea typeface="+mn-ea"/>
                <a:cs typeface="+mn-cs"/>
              </a:defRPr>
            </a:lvl1pPr>
            <a:lvl2pPr marL="230981" indent="-230981" algn="l" defTabSz="685800" rtl="0" eaLnBrk="1" latinLnBrk="0" hangingPunct="1">
              <a:lnSpc>
                <a:spcPct val="100000"/>
              </a:lnSpc>
              <a:spcBef>
                <a:spcPts val="600"/>
              </a:spcBef>
              <a:spcAft>
                <a:spcPts val="0"/>
              </a:spcAft>
              <a:buClr>
                <a:schemeClr val="accent1"/>
              </a:buClr>
              <a:buFont typeface="Wingdings" panose="05000000000000000000" pitchFamily="2" charset="2"/>
              <a:buChar char="§"/>
              <a:defRPr sz="1600" kern="1200">
                <a:solidFill>
                  <a:schemeClr val="tx2"/>
                </a:solidFill>
                <a:latin typeface="+mn-lt"/>
                <a:ea typeface="+mn-ea"/>
                <a:cs typeface="+mn-cs"/>
              </a:defRPr>
            </a:lvl2pPr>
            <a:lvl3pPr marL="404813" indent="-173831" algn="l" defTabSz="685800" rtl="0" eaLnBrk="1" latinLnBrk="0" hangingPunct="1">
              <a:lnSpc>
                <a:spcPct val="100000"/>
              </a:lnSpc>
              <a:spcBef>
                <a:spcPts val="600"/>
              </a:spcBef>
              <a:spcAft>
                <a:spcPts val="0"/>
              </a:spcAft>
              <a:buClr>
                <a:schemeClr val="accent1"/>
              </a:buClr>
              <a:buFont typeface="Wingdings" panose="05000000000000000000" pitchFamily="2" charset="2"/>
              <a:buChar char="§"/>
              <a:defRPr sz="1400" kern="1200">
                <a:solidFill>
                  <a:schemeClr val="tx2"/>
                </a:solidFill>
                <a:latin typeface="+mn-lt"/>
                <a:ea typeface="+mn-ea"/>
                <a:cs typeface="+mn-cs"/>
              </a:defRPr>
            </a:lvl3pPr>
            <a:lvl4pPr marL="584597" indent="-188119" algn="l" defTabSz="685800" rtl="0" eaLnBrk="1" latinLnBrk="0" hangingPunct="1">
              <a:lnSpc>
                <a:spcPct val="100000"/>
              </a:lnSpc>
              <a:spcBef>
                <a:spcPts val="600"/>
              </a:spcBef>
              <a:spcAft>
                <a:spcPts val="0"/>
              </a:spcAft>
              <a:buClr>
                <a:schemeClr val="accent1"/>
              </a:buClr>
              <a:buFont typeface="Wingdings" panose="05000000000000000000" pitchFamily="2" charset="2"/>
              <a:buChar char="§"/>
              <a:defRPr sz="1400" kern="1200">
                <a:solidFill>
                  <a:schemeClr val="tx2"/>
                </a:solidFill>
                <a:latin typeface="+mn-lt"/>
                <a:ea typeface="+mn-ea"/>
                <a:cs typeface="+mn-cs"/>
              </a:defRPr>
            </a:lvl4pPr>
            <a:lvl5pPr marL="721519" indent="-136922" algn="l" defTabSz="685800" rtl="0" eaLnBrk="1" latinLnBrk="0" hangingPunct="1">
              <a:lnSpc>
                <a:spcPct val="100000"/>
              </a:lnSpc>
              <a:spcBef>
                <a:spcPts val="600"/>
              </a:spcBef>
              <a:spcAft>
                <a:spcPts val="0"/>
              </a:spcAft>
              <a:buClr>
                <a:schemeClr val="accent1"/>
              </a:buClr>
              <a:buFont typeface="Wingdings" panose="05000000000000000000" pitchFamily="2" charset="2"/>
              <a:buChar char="§"/>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285750" indent="-285750">
              <a:buClr>
                <a:srgbClr val="C00000"/>
              </a:buClr>
              <a:buFont typeface="Wingdings" panose="05000000000000000000" pitchFamily="2" charset="2"/>
              <a:buChar char="§"/>
            </a:pPr>
            <a:r>
              <a:rPr lang="en-GB" dirty="0"/>
              <a:t>This is a truly transformative time, there are opportunities ahead for the profession to continue to add strategic </a:t>
            </a:r>
            <a:r>
              <a:rPr lang="en-GB" dirty="0" smtClean="0"/>
              <a:t>value </a:t>
            </a:r>
            <a:endParaRPr lang="en-GB" dirty="0"/>
          </a:p>
          <a:p>
            <a:pPr marL="285750" indent="-285750">
              <a:buClr>
                <a:srgbClr val="C00000"/>
              </a:buClr>
              <a:buFont typeface="Wingdings" panose="05000000000000000000" pitchFamily="2" charset="2"/>
              <a:buChar char="§"/>
            </a:pPr>
            <a:r>
              <a:rPr lang="en-GB" dirty="0"/>
              <a:t>It’s about how the profession uses technology to be the strategic leaders who are </a:t>
            </a:r>
            <a:r>
              <a:rPr lang="en-GB" b="1" dirty="0"/>
              <a:t>trusted</a:t>
            </a:r>
            <a:r>
              <a:rPr lang="en-GB" dirty="0"/>
              <a:t> and </a:t>
            </a:r>
            <a:r>
              <a:rPr lang="en-GB" b="1" dirty="0"/>
              <a:t>in demand</a:t>
            </a:r>
            <a:r>
              <a:rPr lang="en-GB" dirty="0"/>
              <a:t>, the experts who can balance the digital world with the real </a:t>
            </a:r>
            <a:r>
              <a:rPr lang="en-GB" dirty="0" smtClean="0"/>
              <a:t>one</a:t>
            </a:r>
            <a:endParaRPr lang="en-GB" dirty="0"/>
          </a:p>
          <a:p>
            <a:pPr marL="285750" indent="-285750">
              <a:buClr>
                <a:srgbClr val="C00000"/>
              </a:buClr>
              <a:buFont typeface="Wingdings" panose="05000000000000000000" pitchFamily="2" charset="2"/>
              <a:buChar char="§"/>
            </a:pPr>
            <a:r>
              <a:rPr lang="en-GB" dirty="0" smtClean="0"/>
              <a:t>If </a:t>
            </a:r>
            <a:r>
              <a:rPr lang="en-GB" dirty="0"/>
              <a:t>there is one profession who can get this balance right, and really embrace the true power of digital, it’s </a:t>
            </a:r>
            <a:r>
              <a:rPr lang="en-GB" dirty="0" smtClean="0"/>
              <a:t>accountancy</a:t>
            </a:r>
            <a:endParaRPr lang="en-GB" dirty="0"/>
          </a:p>
        </p:txBody>
      </p:sp>
      <p:pic>
        <p:nvPicPr>
          <p:cNvPr id="9" name="Picture 2">
            <a:extLst>
              <a:ext uri="{FF2B5EF4-FFF2-40B4-BE49-F238E27FC236}">
                <a16:creationId xmlns:a16="http://schemas.microsoft.com/office/drawing/2014/main" xmlns="" id="{5F29FBF5-8C67-F541-9511-096A13CEE0E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45887" y="1049842"/>
            <a:ext cx="3190653" cy="319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01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1151" y="1507642"/>
            <a:ext cx="2217420" cy="261000"/>
          </a:xfrm>
          <a:prstGeom prst="rect">
            <a:avLst/>
          </a:prstGeom>
        </p:spPr>
        <p:txBody>
          <a:bodyPr/>
          <a:lstStyle/>
          <a:p>
            <a:r>
              <a:rPr lang="en-GB" noProof="0" dirty="0"/>
              <a:t>Questions?</a:t>
            </a:r>
          </a:p>
        </p:txBody>
      </p:sp>
      <p:pic>
        <p:nvPicPr>
          <p:cNvPr id="3" name="Picture 2" descr="ACCA Brand Square (1 line).eps">
            <a:extLst>
              <a:ext uri="{FF2B5EF4-FFF2-40B4-BE49-F238E27FC236}">
                <a16:creationId xmlns:a16="http://schemas.microsoft.com/office/drawing/2014/main" xmlns="" id="{5386B225-E01E-CC4F-B75A-2B35DE58A4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7359" y="932149"/>
            <a:ext cx="1466850" cy="1466850"/>
          </a:xfrm>
          <a:prstGeom prst="rect">
            <a:avLst/>
          </a:prstGeom>
        </p:spPr>
      </p:pic>
    </p:spTree>
    <p:extLst>
      <p:ext uri="{BB962C8B-B14F-4D97-AF65-F5344CB8AC3E}">
        <p14:creationId xmlns:p14="http://schemas.microsoft.com/office/powerpoint/2010/main" val="374352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1" y="2305553"/>
            <a:ext cx="2217420" cy="451500"/>
          </a:xfrm>
          <a:prstGeom prst="rect">
            <a:avLst/>
          </a:prstGeom>
        </p:spPr>
        <p:txBody>
          <a:bodyPr/>
          <a:lstStyle/>
          <a:p>
            <a:r>
              <a:rPr lang="en-GB" noProof="0" dirty="0"/>
              <a:t>For more information visit accaglobal.com</a:t>
            </a:r>
          </a:p>
        </p:txBody>
      </p:sp>
    </p:spTree>
    <p:extLst>
      <p:ext uri="{BB962C8B-B14F-4D97-AF65-F5344CB8AC3E}">
        <p14:creationId xmlns:p14="http://schemas.microsoft.com/office/powerpoint/2010/main" val="500970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259325" y="569580"/>
            <a:ext cx="3326892" cy="268620"/>
          </a:xfrm>
        </p:spPr>
        <p:txBody>
          <a:bodyPr/>
          <a:lstStyle/>
          <a:p>
            <a:r>
              <a:rPr lang="en-GB" noProof="0" dirty="0" smtClean="0"/>
              <a:t>(Insert </a:t>
            </a:r>
            <a:r>
              <a:rPr lang="en-GB" noProof="0" dirty="0"/>
              <a:t>Presenter’s </a:t>
            </a:r>
            <a:r>
              <a:rPr lang="en-GB" noProof="0" dirty="0" smtClean="0"/>
              <a:t>Name)</a:t>
            </a:r>
            <a:endParaRPr lang="en-GB" noProof="0" dirty="0"/>
          </a:p>
        </p:txBody>
      </p:sp>
      <p:sp>
        <p:nvSpPr>
          <p:cNvPr id="5" name="Text Placeholder 4"/>
          <p:cNvSpPr>
            <a:spLocks noGrp="1"/>
          </p:cNvSpPr>
          <p:nvPr>
            <p:ph type="body" sz="quarter" idx="10"/>
          </p:nvPr>
        </p:nvSpPr>
        <p:spPr>
          <a:xfrm>
            <a:off x="5259325" y="899161"/>
            <a:ext cx="3326891" cy="737615"/>
          </a:xfrm>
        </p:spPr>
        <p:txBody>
          <a:bodyPr/>
          <a:lstStyle/>
          <a:p>
            <a:r>
              <a:rPr lang="en-GB" dirty="0"/>
              <a:t>Machine Learning – </a:t>
            </a:r>
            <a:br>
              <a:rPr lang="en-GB" dirty="0"/>
            </a:br>
            <a:r>
              <a:rPr lang="en-GB" dirty="0"/>
              <a:t>More science than fiction </a:t>
            </a:r>
          </a:p>
        </p:txBody>
      </p:sp>
    </p:spTree>
    <p:extLst>
      <p:ext uri="{BB962C8B-B14F-4D97-AF65-F5344CB8AC3E}">
        <p14:creationId xmlns:p14="http://schemas.microsoft.com/office/powerpoint/2010/main" val="35846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prstGeom prst="rect">
            <a:avLst/>
          </a:prstGeom>
        </p:spPr>
        <p:txBody>
          <a:bodyPr/>
          <a:lstStyle/>
          <a:p>
            <a:r>
              <a:rPr lang="en-GB" noProof="0" dirty="0"/>
              <a:t>Understanding the hype</a:t>
            </a:r>
          </a:p>
        </p:txBody>
      </p:sp>
      <p:sp>
        <p:nvSpPr>
          <p:cNvPr id="7" name="Content Placeholder 6"/>
          <p:cNvSpPr>
            <a:spLocks noGrp="1"/>
          </p:cNvSpPr>
          <p:nvPr>
            <p:ph idx="1"/>
          </p:nvPr>
        </p:nvSpPr>
        <p:spPr>
          <a:xfrm>
            <a:off x="984572" y="1077036"/>
            <a:ext cx="3662491" cy="3230880"/>
          </a:xfrm>
          <a:prstGeom prst="rect">
            <a:avLst/>
          </a:prstGeom>
        </p:spPr>
        <p:txBody>
          <a:bodyPr/>
          <a:lstStyle/>
          <a:p>
            <a:pPr lvl="1"/>
            <a:r>
              <a:rPr lang="en-GB" noProof="0" dirty="0"/>
              <a:t>What is AI?</a:t>
            </a:r>
          </a:p>
          <a:p>
            <a:pPr lvl="1"/>
            <a:r>
              <a:rPr lang="en-GB" dirty="0"/>
              <a:t>Why does it </a:t>
            </a:r>
            <a:r>
              <a:rPr lang="en-GB" dirty="0" smtClean="0"/>
              <a:t>matter </a:t>
            </a:r>
            <a:r>
              <a:rPr lang="en-GB" dirty="0"/>
              <a:t>to the profession?</a:t>
            </a:r>
            <a:endParaRPr lang="en-GB" noProof="0" dirty="0"/>
          </a:p>
          <a:p>
            <a:pPr lvl="1"/>
            <a:r>
              <a:rPr lang="en-GB" noProof="0" dirty="0"/>
              <a:t>Can we trust AI and machine learning? </a:t>
            </a:r>
          </a:p>
          <a:p>
            <a:pPr lvl="1"/>
            <a:r>
              <a:rPr lang="en-GB" noProof="0" dirty="0"/>
              <a:t>AI and acting in the public interest: who </a:t>
            </a:r>
            <a:r>
              <a:rPr lang="en-GB" dirty="0"/>
              <a:t>is accountable? </a:t>
            </a:r>
            <a:endParaRPr lang="en-GB" noProof="0" dirty="0"/>
          </a:p>
          <a:p>
            <a:pPr lvl="1"/>
            <a:r>
              <a:rPr lang="en-GB" noProof="0" dirty="0"/>
              <a:t>Are </a:t>
            </a:r>
            <a:r>
              <a:rPr lang="en-GB" dirty="0"/>
              <a:t>AI and machine learning a threat to the accountancy </a:t>
            </a:r>
            <a:r>
              <a:rPr lang="en-GB" dirty="0" smtClean="0"/>
              <a:t>profession?</a:t>
            </a:r>
            <a:endParaRPr lang="en-GB" dirty="0"/>
          </a:p>
          <a:p>
            <a:pPr lvl="1"/>
            <a:r>
              <a:rPr lang="en-GB" noProof="0" dirty="0"/>
              <a:t>How </a:t>
            </a:r>
            <a:r>
              <a:rPr lang="en-GB" dirty="0" smtClean="0"/>
              <a:t>do </a:t>
            </a:r>
            <a:r>
              <a:rPr lang="en-GB" dirty="0"/>
              <a:t>we prepare for this future? </a:t>
            </a:r>
            <a:endParaRPr lang="en-GB" noProof="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0937" y="5947795"/>
            <a:ext cx="13046573" cy="7388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95081" y="944254"/>
            <a:ext cx="3254991" cy="325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43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7B7D020-ED64-4443-875E-041E712F022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9080" y="944254"/>
            <a:ext cx="3254991" cy="325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prstGeom prst="rect">
            <a:avLst/>
          </a:prstGeom>
        </p:spPr>
        <p:txBody>
          <a:bodyPr/>
          <a:lstStyle/>
          <a:p>
            <a:r>
              <a:rPr lang="en-GB" noProof="0" dirty="0"/>
              <a:t>Machine learning: more science than fiction</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40937" y="5947795"/>
            <a:ext cx="13046573" cy="7388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6"/>
          <p:cNvSpPr txBox="1">
            <a:spLocks/>
          </p:cNvSpPr>
          <p:nvPr/>
        </p:nvSpPr>
        <p:spPr>
          <a:xfrm>
            <a:off x="4548245" y="1161196"/>
            <a:ext cx="3961134" cy="3230880"/>
          </a:xfrm>
          <a:prstGeom prst="rect">
            <a:avLst/>
          </a:prstGeom>
        </p:spPr>
        <p:txBody>
          <a:bodyPr vert="horz" lIns="0" tIns="0" rIns="0" bIns="0" rtlCol="0" anchor="t" anchorCtr="0">
            <a:normAutofit/>
          </a:bodyPr>
          <a:lstStyle>
            <a:lvl1pPr marL="0" indent="0" algn="l" defTabSz="685800" rtl="0" eaLnBrk="1" latinLnBrk="0" hangingPunct="1">
              <a:lnSpc>
                <a:spcPct val="100000"/>
              </a:lnSpc>
              <a:spcBef>
                <a:spcPts val="600"/>
              </a:spcBef>
              <a:spcAft>
                <a:spcPts val="0"/>
              </a:spcAft>
              <a:buFontTx/>
              <a:buNone/>
              <a:defRPr sz="1600" kern="1200">
                <a:solidFill>
                  <a:schemeClr val="tx2"/>
                </a:solidFill>
                <a:latin typeface="+mn-lt"/>
                <a:ea typeface="+mn-ea"/>
                <a:cs typeface="+mn-cs"/>
              </a:defRPr>
            </a:lvl1pPr>
            <a:lvl2pPr marL="230981" indent="-230981" algn="l" defTabSz="685800" rtl="0" eaLnBrk="1" latinLnBrk="0" hangingPunct="1">
              <a:lnSpc>
                <a:spcPct val="100000"/>
              </a:lnSpc>
              <a:spcBef>
                <a:spcPts val="600"/>
              </a:spcBef>
              <a:spcAft>
                <a:spcPts val="0"/>
              </a:spcAft>
              <a:buClr>
                <a:schemeClr val="accent1"/>
              </a:buClr>
              <a:buFont typeface="Wingdings" panose="05000000000000000000" pitchFamily="2" charset="2"/>
              <a:buChar char="§"/>
              <a:defRPr sz="1600" kern="1200">
                <a:solidFill>
                  <a:schemeClr val="tx2"/>
                </a:solidFill>
                <a:latin typeface="+mn-lt"/>
                <a:ea typeface="+mn-ea"/>
                <a:cs typeface="+mn-cs"/>
              </a:defRPr>
            </a:lvl2pPr>
            <a:lvl3pPr marL="404813" indent="-173831" algn="l" defTabSz="685800" rtl="0" eaLnBrk="1" latinLnBrk="0" hangingPunct="1">
              <a:lnSpc>
                <a:spcPct val="100000"/>
              </a:lnSpc>
              <a:spcBef>
                <a:spcPts val="600"/>
              </a:spcBef>
              <a:spcAft>
                <a:spcPts val="0"/>
              </a:spcAft>
              <a:buClr>
                <a:schemeClr val="accent1"/>
              </a:buClr>
              <a:buFont typeface="Wingdings" panose="05000000000000000000" pitchFamily="2" charset="2"/>
              <a:buChar char="§"/>
              <a:defRPr sz="1400" kern="1200">
                <a:solidFill>
                  <a:schemeClr val="tx2"/>
                </a:solidFill>
                <a:latin typeface="+mn-lt"/>
                <a:ea typeface="+mn-ea"/>
                <a:cs typeface="+mn-cs"/>
              </a:defRPr>
            </a:lvl3pPr>
            <a:lvl4pPr marL="584597" indent="-188119" algn="l" defTabSz="685800" rtl="0" eaLnBrk="1" latinLnBrk="0" hangingPunct="1">
              <a:lnSpc>
                <a:spcPct val="100000"/>
              </a:lnSpc>
              <a:spcBef>
                <a:spcPts val="600"/>
              </a:spcBef>
              <a:spcAft>
                <a:spcPts val="0"/>
              </a:spcAft>
              <a:buClr>
                <a:schemeClr val="accent1"/>
              </a:buClr>
              <a:buFont typeface="Wingdings" panose="05000000000000000000" pitchFamily="2" charset="2"/>
              <a:buChar char="§"/>
              <a:defRPr sz="1400" kern="1200">
                <a:solidFill>
                  <a:schemeClr val="tx2"/>
                </a:solidFill>
                <a:latin typeface="+mn-lt"/>
                <a:ea typeface="+mn-ea"/>
                <a:cs typeface="+mn-cs"/>
              </a:defRPr>
            </a:lvl4pPr>
            <a:lvl5pPr marL="721519" indent="-136922" algn="l" defTabSz="685800" rtl="0" eaLnBrk="1" latinLnBrk="0" hangingPunct="1">
              <a:lnSpc>
                <a:spcPct val="100000"/>
              </a:lnSpc>
              <a:spcBef>
                <a:spcPts val="600"/>
              </a:spcBef>
              <a:spcAft>
                <a:spcPts val="0"/>
              </a:spcAft>
              <a:buClr>
                <a:schemeClr val="accent1"/>
              </a:buClr>
              <a:buFont typeface="Wingdings" panose="05000000000000000000" pitchFamily="2" charset="2"/>
              <a:buChar char="§"/>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lvl="1"/>
            <a:r>
              <a:rPr lang="en-GB" dirty="0"/>
              <a:t>ACCA is keen to understand how tech is impacting the profession</a:t>
            </a:r>
          </a:p>
          <a:p>
            <a:pPr lvl="1"/>
            <a:r>
              <a:rPr lang="en-GB" dirty="0" smtClean="0"/>
              <a:t>So our report </a:t>
            </a:r>
            <a:r>
              <a:rPr lang="en-GB" dirty="0"/>
              <a:t>explains </a:t>
            </a:r>
            <a:r>
              <a:rPr lang="en-GB" dirty="0" smtClean="0"/>
              <a:t>clearly what </a:t>
            </a:r>
            <a:r>
              <a:rPr lang="en-GB" dirty="0"/>
              <a:t>AI is</a:t>
            </a:r>
          </a:p>
          <a:p>
            <a:pPr lvl="1"/>
            <a:r>
              <a:rPr lang="en-GB" dirty="0"/>
              <a:t>It cuts though the hype to reveal the opportunities ahead for the accountancy profession</a:t>
            </a:r>
          </a:p>
          <a:p>
            <a:pPr lvl="1"/>
            <a:r>
              <a:rPr lang="en-GB" dirty="0" smtClean="0"/>
              <a:t>It’s an unavoidable issue </a:t>
            </a:r>
            <a:r>
              <a:rPr lang="en-GB" dirty="0"/>
              <a:t>– the digital world is now the accountant’s world </a:t>
            </a:r>
          </a:p>
        </p:txBody>
      </p:sp>
    </p:spTree>
    <p:extLst>
      <p:ext uri="{BB962C8B-B14F-4D97-AF65-F5344CB8AC3E}">
        <p14:creationId xmlns:p14="http://schemas.microsoft.com/office/powerpoint/2010/main" val="243123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prstGeom prst="rect">
            <a:avLst/>
          </a:prstGeom>
        </p:spPr>
        <p:txBody>
          <a:bodyPr/>
          <a:lstStyle/>
          <a:p>
            <a:r>
              <a:rPr lang="en-GB" noProof="0" dirty="0"/>
              <a:t>What is AI? What is machine learning? </a:t>
            </a:r>
          </a:p>
        </p:txBody>
      </p:sp>
      <p:sp>
        <p:nvSpPr>
          <p:cNvPr id="7" name="Content Placeholder 6"/>
          <p:cNvSpPr>
            <a:spLocks noGrp="1"/>
          </p:cNvSpPr>
          <p:nvPr>
            <p:ph idx="1"/>
          </p:nvPr>
        </p:nvSpPr>
        <p:spPr>
          <a:xfrm>
            <a:off x="998220" y="1055120"/>
            <a:ext cx="3573780" cy="3230880"/>
          </a:xfrm>
          <a:prstGeom prst="rect">
            <a:avLst/>
          </a:prstGeom>
        </p:spPr>
        <p:txBody>
          <a:bodyPr>
            <a:normAutofit/>
          </a:bodyPr>
          <a:lstStyle/>
          <a:p>
            <a:pPr lvl="1"/>
            <a:r>
              <a:rPr lang="en-GB" noProof="0" dirty="0"/>
              <a:t>AI is a phrase </a:t>
            </a:r>
            <a:r>
              <a:rPr lang="en-GB" dirty="0"/>
              <a:t>created in 1956</a:t>
            </a:r>
            <a:endParaRPr lang="en-GB" noProof="0" dirty="0"/>
          </a:p>
          <a:p>
            <a:pPr lvl="1"/>
            <a:r>
              <a:rPr lang="en-GB" dirty="0"/>
              <a:t>AI is the ability of </a:t>
            </a:r>
            <a:r>
              <a:rPr lang="en-GB" dirty="0" smtClean="0"/>
              <a:t>machines </a:t>
            </a:r>
            <a:r>
              <a:rPr lang="en-GB" dirty="0"/>
              <a:t>to exhibit human-like capabilities – thinking, understanding, reasoning or </a:t>
            </a:r>
            <a:r>
              <a:rPr lang="en-GB" dirty="0" smtClean="0"/>
              <a:t>perception </a:t>
            </a:r>
            <a:endParaRPr lang="en-GB" dirty="0"/>
          </a:p>
          <a:p>
            <a:pPr lvl="1"/>
            <a:r>
              <a:rPr lang="en-GB" noProof="0" dirty="0" smtClean="0"/>
              <a:t>It includes machine </a:t>
            </a:r>
            <a:r>
              <a:rPr lang="en-GB" noProof="0" dirty="0"/>
              <a:t>learning, deep learning, natural language processing, AI, data analytics and robotic process automation </a:t>
            </a:r>
          </a:p>
          <a:p>
            <a:pPr lvl="1"/>
            <a:r>
              <a:rPr lang="en-GB" dirty="0" smtClean="0"/>
              <a:t>It has the ability to </a:t>
            </a:r>
            <a:r>
              <a:rPr lang="en-GB" dirty="0"/>
              <a:t>make predictions / decisions based on the analysis of a large historical dataset </a:t>
            </a:r>
            <a:endParaRPr lang="en-GB" noProof="0" dirty="0"/>
          </a:p>
          <a:p>
            <a:pPr lvl="1"/>
            <a:endParaRPr lang="en-GB" noProof="0" dirty="0"/>
          </a:p>
        </p:txBody>
      </p:sp>
      <p:pic>
        <p:nvPicPr>
          <p:cNvPr id="4" name="Picture 4">
            <a:extLst>
              <a:ext uri="{FF2B5EF4-FFF2-40B4-BE49-F238E27FC236}">
                <a16:creationId xmlns:a16="http://schemas.microsoft.com/office/drawing/2014/main" xmlns="" id="{B6315C12-A8D3-7749-9B78-3C692BD5822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95081" y="944254"/>
            <a:ext cx="3254991" cy="325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79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D487822-1D74-CD47-AC3A-C60643D062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8220" y="944254"/>
            <a:ext cx="3254991" cy="325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prstGeom prst="rect">
            <a:avLst/>
          </a:prstGeom>
        </p:spPr>
        <p:txBody>
          <a:bodyPr/>
          <a:lstStyle/>
          <a:p>
            <a:r>
              <a:rPr lang="en-GB" dirty="0"/>
              <a:t>So why does it matter to the accountancy profession</a:t>
            </a:r>
            <a:r>
              <a:rPr lang="en-GB" dirty="0" smtClean="0"/>
              <a:t>? #1</a:t>
            </a:r>
            <a:endParaRPr lang="en-GB" noProof="0" dirty="0"/>
          </a:p>
        </p:txBody>
      </p:sp>
      <p:sp>
        <p:nvSpPr>
          <p:cNvPr id="7" name="Content Placeholder 6"/>
          <p:cNvSpPr>
            <a:spLocks noGrp="1"/>
          </p:cNvSpPr>
          <p:nvPr>
            <p:ph idx="1"/>
          </p:nvPr>
        </p:nvSpPr>
        <p:spPr>
          <a:xfrm>
            <a:off x="4664617" y="1055120"/>
            <a:ext cx="3200011" cy="3230880"/>
          </a:xfrm>
          <a:prstGeom prst="rect">
            <a:avLst/>
          </a:prstGeom>
        </p:spPr>
        <p:txBody>
          <a:bodyPr>
            <a:normAutofit/>
          </a:bodyPr>
          <a:lstStyle/>
          <a:p>
            <a:pPr lvl="1"/>
            <a:r>
              <a:rPr lang="en-GB" noProof="0" dirty="0"/>
              <a:t>Because it could be about future necessity</a:t>
            </a:r>
          </a:p>
          <a:p>
            <a:pPr lvl="1"/>
            <a:r>
              <a:rPr lang="en-GB" dirty="0"/>
              <a:t>Machine learning can add value to the work accountants do</a:t>
            </a:r>
          </a:p>
          <a:p>
            <a:pPr lvl="1"/>
            <a:r>
              <a:rPr lang="en-GB" dirty="0"/>
              <a:t>It can generate valuable </a:t>
            </a:r>
            <a:r>
              <a:rPr lang="en-GB" dirty="0" smtClean="0"/>
              <a:t>insights: </a:t>
            </a:r>
            <a:r>
              <a:rPr lang="en-GB" dirty="0"/>
              <a:t>detect fraud, assess risks, understand complexities in tax and create more effective non financial reporting</a:t>
            </a:r>
          </a:p>
          <a:p>
            <a:pPr lvl="1"/>
            <a:r>
              <a:rPr lang="en-GB" dirty="0"/>
              <a:t>It can help with interpreting and communicating data</a:t>
            </a:r>
          </a:p>
          <a:p>
            <a:pPr marL="0" lvl="1" indent="0">
              <a:buNone/>
            </a:pPr>
            <a:endParaRPr lang="en-GB" noProof="0" dirty="0"/>
          </a:p>
        </p:txBody>
      </p:sp>
    </p:spTree>
    <p:extLst>
      <p:ext uri="{BB962C8B-B14F-4D97-AF65-F5344CB8AC3E}">
        <p14:creationId xmlns:p14="http://schemas.microsoft.com/office/powerpoint/2010/main" val="188174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069F647-4EBA-A544-B0BA-3C5ED1BBD04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8220" y="1051038"/>
            <a:ext cx="3254991" cy="325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971524" y="502920"/>
            <a:ext cx="7277815" cy="792480"/>
          </a:xfrm>
          <a:prstGeom prst="rect">
            <a:avLst/>
          </a:prstGeom>
        </p:spPr>
        <p:txBody>
          <a:bodyPr/>
          <a:lstStyle/>
          <a:p>
            <a:r>
              <a:rPr lang="en-GB" dirty="0"/>
              <a:t>So why does it matter to the accountancy profession</a:t>
            </a:r>
            <a:r>
              <a:rPr lang="en-GB" dirty="0" smtClean="0"/>
              <a:t>? #2 </a:t>
            </a:r>
            <a:endParaRPr lang="en-GB" noProof="0" dirty="0"/>
          </a:p>
        </p:txBody>
      </p:sp>
      <p:sp>
        <p:nvSpPr>
          <p:cNvPr id="8" name="Content Placeholder 6">
            <a:extLst>
              <a:ext uri="{FF2B5EF4-FFF2-40B4-BE49-F238E27FC236}">
                <a16:creationId xmlns:a16="http://schemas.microsoft.com/office/drawing/2014/main" xmlns="" id="{E67471D9-BFB6-E243-9135-96A3DE774EFB}"/>
              </a:ext>
            </a:extLst>
          </p:cNvPr>
          <p:cNvSpPr txBox="1">
            <a:spLocks/>
          </p:cNvSpPr>
          <p:nvPr/>
        </p:nvSpPr>
        <p:spPr>
          <a:xfrm>
            <a:off x="4664617" y="1174153"/>
            <a:ext cx="3200011" cy="3230880"/>
          </a:xfrm>
          <a:prstGeom prst="rect">
            <a:avLst/>
          </a:prstGeom>
        </p:spPr>
        <p:txBody>
          <a:bodyPr vert="horz" lIns="0" tIns="0" rIns="0" bIns="0" rtlCol="0" anchor="t" anchorCtr="0">
            <a:normAutofit/>
          </a:bodyPr>
          <a:lstStyle>
            <a:lvl1pPr marL="0" indent="0" algn="l" defTabSz="685800" rtl="0" eaLnBrk="1" latinLnBrk="0" hangingPunct="1">
              <a:lnSpc>
                <a:spcPct val="100000"/>
              </a:lnSpc>
              <a:spcBef>
                <a:spcPts val="600"/>
              </a:spcBef>
              <a:spcAft>
                <a:spcPts val="0"/>
              </a:spcAft>
              <a:buFontTx/>
              <a:buNone/>
              <a:defRPr sz="1600" kern="1200">
                <a:solidFill>
                  <a:schemeClr val="tx2"/>
                </a:solidFill>
                <a:latin typeface="+mn-lt"/>
                <a:ea typeface="+mn-ea"/>
                <a:cs typeface="+mn-cs"/>
              </a:defRPr>
            </a:lvl1pPr>
            <a:lvl2pPr marL="230981" indent="-230981" algn="l" defTabSz="685800" rtl="0" eaLnBrk="1" latinLnBrk="0" hangingPunct="1">
              <a:lnSpc>
                <a:spcPct val="100000"/>
              </a:lnSpc>
              <a:spcBef>
                <a:spcPts val="600"/>
              </a:spcBef>
              <a:spcAft>
                <a:spcPts val="0"/>
              </a:spcAft>
              <a:buClr>
                <a:schemeClr val="accent1"/>
              </a:buClr>
              <a:buFont typeface="Wingdings" panose="05000000000000000000" pitchFamily="2" charset="2"/>
              <a:buChar char="§"/>
              <a:defRPr sz="1600" kern="1200">
                <a:solidFill>
                  <a:schemeClr val="tx2"/>
                </a:solidFill>
                <a:latin typeface="+mn-lt"/>
                <a:ea typeface="+mn-ea"/>
                <a:cs typeface="+mn-cs"/>
              </a:defRPr>
            </a:lvl2pPr>
            <a:lvl3pPr marL="404813" indent="-173831" algn="l" defTabSz="685800" rtl="0" eaLnBrk="1" latinLnBrk="0" hangingPunct="1">
              <a:lnSpc>
                <a:spcPct val="100000"/>
              </a:lnSpc>
              <a:spcBef>
                <a:spcPts val="600"/>
              </a:spcBef>
              <a:spcAft>
                <a:spcPts val="0"/>
              </a:spcAft>
              <a:buClr>
                <a:schemeClr val="accent1"/>
              </a:buClr>
              <a:buFont typeface="Wingdings" panose="05000000000000000000" pitchFamily="2" charset="2"/>
              <a:buChar char="§"/>
              <a:defRPr sz="1400" kern="1200">
                <a:solidFill>
                  <a:schemeClr val="tx2"/>
                </a:solidFill>
                <a:latin typeface="+mn-lt"/>
                <a:ea typeface="+mn-ea"/>
                <a:cs typeface="+mn-cs"/>
              </a:defRPr>
            </a:lvl3pPr>
            <a:lvl4pPr marL="584597" indent="-188119" algn="l" defTabSz="685800" rtl="0" eaLnBrk="1" latinLnBrk="0" hangingPunct="1">
              <a:lnSpc>
                <a:spcPct val="100000"/>
              </a:lnSpc>
              <a:spcBef>
                <a:spcPts val="600"/>
              </a:spcBef>
              <a:spcAft>
                <a:spcPts val="0"/>
              </a:spcAft>
              <a:buClr>
                <a:schemeClr val="accent1"/>
              </a:buClr>
              <a:buFont typeface="Wingdings" panose="05000000000000000000" pitchFamily="2" charset="2"/>
              <a:buChar char="§"/>
              <a:defRPr sz="1400" kern="1200">
                <a:solidFill>
                  <a:schemeClr val="tx2"/>
                </a:solidFill>
                <a:latin typeface="+mn-lt"/>
                <a:ea typeface="+mn-ea"/>
                <a:cs typeface="+mn-cs"/>
              </a:defRPr>
            </a:lvl4pPr>
            <a:lvl5pPr marL="721519" indent="-136922" algn="l" defTabSz="685800" rtl="0" eaLnBrk="1" latinLnBrk="0" hangingPunct="1">
              <a:lnSpc>
                <a:spcPct val="100000"/>
              </a:lnSpc>
              <a:spcBef>
                <a:spcPts val="600"/>
              </a:spcBef>
              <a:spcAft>
                <a:spcPts val="0"/>
              </a:spcAft>
              <a:buClr>
                <a:schemeClr val="accent1"/>
              </a:buClr>
              <a:buFont typeface="Wingdings" panose="05000000000000000000" pitchFamily="2" charset="2"/>
              <a:buChar char="§"/>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lvl="1"/>
            <a:r>
              <a:rPr lang="en-GB" dirty="0"/>
              <a:t>Ethical considerations are never far away </a:t>
            </a:r>
          </a:p>
          <a:p>
            <a:pPr lvl="1"/>
            <a:r>
              <a:rPr lang="en-GB" dirty="0"/>
              <a:t>There could be unintended consequences </a:t>
            </a:r>
            <a:r>
              <a:rPr lang="en-GB" dirty="0" smtClean="0"/>
              <a:t>ahead.</a:t>
            </a:r>
          </a:p>
          <a:p>
            <a:pPr lvl="1"/>
            <a:r>
              <a:rPr lang="en-GB" dirty="0"/>
              <a:t>S</a:t>
            </a:r>
            <a:r>
              <a:rPr lang="en-GB" dirty="0" smtClean="0"/>
              <a:t>o accountants </a:t>
            </a:r>
            <a:r>
              <a:rPr lang="en-GB" dirty="0"/>
              <a:t>need to manage the risks</a:t>
            </a:r>
          </a:p>
          <a:p>
            <a:pPr lvl="1"/>
            <a:r>
              <a:rPr lang="en-GB" dirty="0"/>
              <a:t>But there are opportunities ahead…</a:t>
            </a:r>
          </a:p>
          <a:p>
            <a:pPr lvl="1"/>
            <a:endParaRPr lang="en-GB" dirty="0"/>
          </a:p>
          <a:p>
            <a:pPr marL="0" lvl="1" indent="0">
              <a:buFont typeface="Wingdings" panose="05000000000000000000" pitchFamily="2" charset="2"/>
              <a:buNone/>
            </a:pPr>
            <a:endParaRPr lang="en-GB" dirty="0"/>
          </a:p>
        </p:txBody>
      </p:sp>
    </p:spTree>
    <p:extLst>
      <p:ext uri="{BB962C8B-B14F-4D97-AF65-F5344CB8AC3E}">
        <p14:creationId xmlns:p14="http://schemas.microsoft.com/office/powerpoint/2010/main" val="418142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prstGeom prst="rect">
            <a:avLst/>
          </a:prstGeom>
        </p:spPr>
        <p:txBody>
          <a:bodyPr/>
          <a:lstStyle/>
          <a:p>
            <a:r>
              <a:rPr lang="en-GB" dirty="0"/>
              <a:t>Can we trust AI and machine learning?</a:t>
            </a:r>
            <a:endParaRPr lang="en-GB" noProof="0" dirty="0"/>
          </a:p>
        </p:txBody>
      </p:sp>
      <p:sp>
        <p:nvSpPr>
          <p:cNvPr id="7" name="Content Placeholder 6"/>
          <p:cNvSpPr>
            <a:spLocks noGrp="1"/>
          </p:cNvSpPr>
          <p:nvPr>
            <p:ph idx="1"/>
          </p:nvPr>
        </p:nvSpPr>
        <p:spPr>
          <a:xfrm>
            <a:off x="998220" y="1055119"/>
            <a:ext cx="3500361" cy="3534127"/>
          </a:xfrm>
          <a:prstGeom prst="rect">
            <a:avLst/>
          </a:prstGeom>
        </p:spPr>
        <p:txBody>
          <a:bodyPr>
            <a:normAutofit fontScale="70000" lnSpcReduction="20000"/>
          </a:bodyPr>
          <a:lstStyle/>
          <a:p>
            <a:pPr marL="0" lvl="1" indent="0">
              <a:buNone/>
            </a:pPr>
            <a:r>
              <a:rPr lang="en-GB" sz="2000" dirty="0" smtClean="0"/>
              <a:t>What it covers:</a:t>
            </a:r>
          </a:p>
          <a:p>
            <a:pPr lvl="1"/>
            <a:r>
              <a:rPr lang="en-GB" sz="2000" dirty="0" smtClean="0"/>
              <a:t>recommendation search engines</a:t>
            </a:r>
          </a:p>
          <a:p>
            <a:pPr lvl="1"/>
            <a:r>
              <a:rPr lang="en-GB" sz="2000" dirty="0" smtClean="0"/>
              <a:t>fraud identification</a:t>
            </a:r>
          </a:p>
          <a:p>
            <a:pPr lvl="1"/>
            <a:r>
              <a:rPr lang="en-GB" sz="2000" dirty="0" smtClean="0"/>
              <a:t>detecting </a:t>
            </a:r>
            <a:r>
              <a:rPr lang="en-GB" sz="2000" dirty="0"/>
              <a:t>and predicting machine failure</a:t>
            </a:r>
          </a:p>
          <a:p>
            <a:pPr lvl="1"/>
            <a:r>
              <a:rPr lang="en-GB" sz="2000" dirty="0"/>
              <a:t>optimising options-trading strategies </a:t>
            </a:r>
          </a:p>
          <a:p>
            <a:pPr lvl="1"/>
            <a:r>
              <a:rPr lang="en-GB" sz="2000" dirty="0"/>
              <a:t>diagnosing health conditions</a:t>
            </a:r>
          </a:p>
          <a:p>
            <a:pPr lvl="1"/>
            <a:r>
              <a:rPr lang="en-GB" sz="2000" dirty="0"/>
              <a:t>speech recognition and translation</a:t>
            </a:r>
          </a:p>
          <a:p>
            <a:pPr lvl="1"/>
            <a:r>
              <a:rPr lang="en-GB" sz="2000" dirty="0"/>
              <a:t>enabling conversations with chat-bots</a:t>
            </a:r>
          </a:p>
          <a:p>
            <a:pPr lvl="1"/>
            <a:r>
              <a:rPr lang="en-GB" sz="2000" dirty="0"/>
              <a:t>image recognition and classification</a:t>
            </a:r>
          </a:p>
          <a:p>
            <a:pPr lvl="1"/>
            <a:r>
              <a:rPr lang="en-GB" sz="2000" dirty="0"/>
              <a:t>spam detection - predicting everything from how likely someone is to click on an ad </a:t>
            </a:r>
          </a:p>
          <a:p>
            <a:pPr lvl="1"/>
            <a:r>
              <a:rPr lang="en-GB" sz="2000" dirty="0"/>
              <a:t>identifying hospital admissions</a:t>
            </a:r>
          </a:p>
          <a:p>
            <a:pPr lvl="1"/>
            <a:r>
              <a:rPr lang="en-GB" sz="2000" dirty="0"/>
              <a:t>autonomous vehicles</a:t>
            </a:r>
            <a:endParaRPr lang="en-GB" sz="2000" noProof="0" dirty="0"/>
          </a:p>
        </p:txBody>
      </p:sp>
      <p:pic>
        <p:nvPicPr>
          <p:cNvPr id="4" name="Picture 4">
            <a:extLst>
              <a:ext uri="{FF2B5EF4-FFF2-40B4-BE49-F238E27FC236}">
                <a16:creationId xmlns:a16="http://schemas.microsoft.com/office/drawing/2014/main" xmlns="" id="{9D7A50F6-6A63-DA47-8BD8-827ED2B862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05723" y="1044364"/>
            <a:ext cx="3344349" cy="3344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336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8220" y="1049842"/>
            <a:ext cx="3190653" cy="319065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prstGeom prst="rect">
            <a:avLst/>
          </a:prstGeom>
        </p:spPr>
        <p:txBody>
          <a:bodyPr/>
          <a:lstStyle/>
          <a:p>
            <a:r>
              <a:rPr lang="en-GB" dirty="0"/>
              <a:t>Acting in the public interest: who is accountable?</a:t>
            </a:r>
            <a:endParaRPr lang="en-GB" noProof="0" dirty="0"/>
          </a:p>
        </p:txBody>
      </p:sp>
      <p:sp>
        <p:nvSpPr>
          <p:cNvPr id="7" name="Content Placeholder 6"/>
          <p:cNvSpPr>
            <a:spLocks noGrp="1"/>
          </p:cNvSpPr>
          <p:nvPr>
            <p:ph idx="1"/>
          </p:nvPr>
        </p:nvSpPr>
        <p:spPr>
          <a:xfrm>
            <a:off x="4632448" y="1055120"/>
            <a:ext cx="3200011" cy="3230880"/>
          </a:xfrm>
          <a:prstGeom prst="rect">
            <a:avLst/>
          </a:prstGeom>
        </p:spPr>
        <p:txBody>
          <a:bodyPr>
            <a:normAutofit/>
          </a:bodyPr>
          <a:lstStyle/>
          <a:p>
            <a:pPr lvl="1"/>
            <a:r>
              <a:rPr lang="en-GB" noProof="0" dirty="0" smtClean="0"/>
              <a:t>Disclosure </a:t>
            </a:r>
            <a:r>
              <a:rPr lang="en-GB" noProof="0" dirty="0"/>
              <a:t>and the level of transparency have implications</a:t>
            </a:r>
          </a:p>
          <a:p>
            <a:pPr lvl="1"/>
            <a:r>
              <a:rPr lang="en-GB" dirty="0"/>
              <a:t>The profession’s role is all about </a:t>
            </a:r>
            <a:r>
              <a:rPr lang="en-GB" dirty="0" smtClean="0"/>
              <a:t>accountability, acting </a:t>
            </a:r>
            <a:r>
              <a:rPr lang="en-GB" dirty="0"/>
              <a:t>in the public good and delivering public value </a:t>
            </a:r>
          </a:p>
          <a:p>
            <a:pPr marL="0" lvl="1" indent="0">
              <a:buNone/>
            </a:pPr>
            <a:endParaRPr lang="en-GB" noProof="0" dirty="0"/>
          </a:p>
        </p:txBody>
      </p:sp>
    </p:spTree>
    <p:extLst>
      <p:ext uri="{BB962C8B-B14F-4D97-AF65-F5344CB8AC3E}">
        <p14:creationId xmlns:p14="http://schemas.microsoft.com/office/powerpoint/2010/main" val="313471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UBLIC 16X9 PP (5)">
  <a:themeElements>
    <a:clrScheme name="ACCA colours 2017">
      <a:dk1>
        <a:srgbClr val="000000"/>
      </a:dk1>
      <a:lt1>
        <a:srgbClr val="FFFFFF"/>
      </a:lt1>
      <a:dk2>
        <a:srgbClr val="000000"/>
      </a:dk2>
      <a:lt2>
        <a:srgbClr val="FFFFFF"/>
      </a:lt2>
      <a:accent1>
        <a:srgbClr val="C80000"/>
      </a:accent1>
      <a:accent2>
        <a:srgbClr val="747678"/>
      </a:accent2>
      <a:accent3>
        <a:srgbClr val="F4998A"/>
      </a:accent3>
      <a:accent4>
        <a:srgbClr val="C1C1C1"/>
      </a:accent4>
      <a:accent5>
        <a:srgbClr val="00A3E0"/>
      </a:accent5>
      <a:accent6>
        <a:srgbClr val="FF6A10"/>
      </a:accent6>
      <a:hlink>
        <a:srgbClr val="0066FF"/>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xmlns="" name="ACCA 16x9 template (Sep 2017) _AW.pptx" id="{9AC6F4F4-3BE6-45E5-958E-6422027B0CD1}" vid="{82B58FE2-DAB5-469F-9209-4F11B43C951B}"/>
    </a:ext>
  </a:extLst>
</a:theme>
</file>

<file path=ppt/theme/theme2.xml><?xml version="1.0" encoding="utf-8"?>
<a:theme xmlns:a="http://schemas.openxmlformats.org/drawingml/2006/main" name="1_ACCA Master Brand Frame">
  <a:themeElements>
    <a:clrScheme name="ACCA colours 2017">
      <a:dk1>
        <a:srgbClr val="000000"/>
      </a:dk1>
      <a:lt1>
        <a:srgbClr val="FFFFFF"/>
      </a:lt1>
      <a:dk2>
        <a:srgbClr val="000000"/>
      </a:dk2>
      <a:lt2>
        <a:srgbClr val="FFFFFF"/>
      </a:lt2>
      <a:accent1>
        <a:srgbClr val="C80000"/>
      </a:accent1>
      <a:accent2>
        <a:srgbClr val="747678"/>
      </a:accent2>
      <a:accent3>
        <a:srgbClr val="F4998A"/>
      </a:accent3>
      <a:accent4>
        <a:srgbClr val="C1C1C1"/>
      </a:accent4>
      <a:accent5>
        <a:srgbClr val="00A3E0"/>
      </a:accent5>
      <a:accent6>
        <a:srgbClr val="FF6A10"/>
      </a:accent6>
      <a:hlink>
        <a:srgbClr val="0066FF"/>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xmlns="" name="ACCA 16x9 template (Sep 2017) _AW.pptx" id="{9AC6F4F4-3BE6-45E5-958E-6422027B0CD1}" vid="{89204BF4-7061-4D73-9C73-BE8DD6EC48A9}"/>
    </a:ext>
  </a:extLst>
</a:theme>
</file>

<file path=ppt/theme/theme3.xml><?xml version="1.0" encoding="utf-8"?>
<a:theme xmlns:a="http://schemas.openxmlformats.org/drawingml/2006/main" name="ACCA Master (Black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ACCA 16x9 template (Sep 2017) _AW.pptx" id="{9AC6F4F4-3BE6-45E5-958E-6422027B0CD1}" vid="{408E6DBE-8274-4F85-8EFC-E619C496CCC9}"/>
    </a:ext>
  </a:extLst>
</a:theme>
</file>

<file path=ppt/theme/theme4.xml><?xml version="1.0" encoding="utf-8"?>
<a:theme xmlns:a="http://schemas.openxmlformats.org/drawingml/2006/main" name="ACCA Master (White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ACCA 16x9 template (Sep 2017) _AW.pptx" id="{9AC6F4F4-3BE6-45E5-958E-6422027B0CD1}" vid="{1A9E3ED8-8278-4AA9-BE6A-AE78688A825D}"/>
    </a:ext>
  </a:extLst>
</a:theme>
</file>

<file path=ppt/theme/theme5.xml><?xml version="1.0" encoding="utf-8"?>
<a:theme xmlns:a="http://schemas.openxmlformats.org/drawingml/2006/main" name="1_ACCA Master (Black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ACCA 16x9 template (Sep 2017) _AW.pptx" id="{9AC6F4F4-3BE6-45E5-958E-6422027B0CD1}" vid="{408E6DBE-8274-4F85-8EFC-E619C496CCC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PUBLIC 16X9 PP (5)</Template>
  <TotalTime>449</TotalTime>
  <Words>1190</Words>
  <Application>Microsoft Office PowerPoint</Application>
  <PresentationFormat>On-screen Show (16:9)</PresentationFormat>
  <Paragraphs>330</Paragraphs>
  <Slides>17</Slides>
  <Notes>17</Notes>
  <HiddenSlides>0</HiddenSlides>
  <MMClips>0</MMClip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PUBLIC 16X9 PP (5)</vt:lpstr>
      <vt:lpstr>1_ACCA Master Brand Frame</vt:lpstr>
      <vt:lpstr>ACCA Master (Black logo)</vt:lpstr>
      <vt:lpstr>ACCA Master (White logo)</vt:lpstr>
      <vt:lpstr>1_ACCA Master (Black logo)</vt:lpstr>
      <vt:lpstr>PowerPoint Presentation</vt:lpstr>
      <vt:lpstr>(Insert Presenter’s Name)</vt:lpstr>
      <vt:lpstr>Understanding the hype</vt:lpstr>
      <vt:lpstr>Machine learning: more science than fiction</vt:lpstr>
      <vt:lpstr>What is AI? What is machine learning? </vt:lpstr>
      <vt:lpstr>So why does it matter to the accountancy profession? #1</vt:lpstr>
      <vt:lpstr>So why does it matter to the accountancy profession? #2 </vt:lpstr>
      <vt:lpstr>Can we trust AI and machine learning?</vt:lpstr>
      <vt:lpstr>Acting in the public interest: who is accountable?</vt:lpstr>
      <vt:lpstr>Are tech, AI and machine learning threats to the profession?</vt:lpstr>
      <vt:lpstr>How do we prepare for this future? The preparation equation </vt:lpstr>
      <vt:lpstr>The ACCA Qualification: Preparing students for the digital</vt:lpstr>
      <vt:lpstr>It’s all about enhancing the digital quotient</vt:lpstr>
      <vt:lpstr>Concluding thoughts</vt:lpstr>
      <vt:lpstr>Concluding thoughts</vt:lpstr>
      <vt:lpstr>Questions?</vt:lpstr>
      <vt:lpstr>For more information visit accaglobal.com</vt:lpstr>
    </vt:vector>
  </TitlesOfParts>
  <Company>ACCA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OF DIGITAL SLIDE</dc:title>
  <dc:creator>Helen Thompson</dc:creator>
  <cp:lastModifiedBy>Helen Thompson</cp:lastModifiedBy>
  <cp:revision>39</cp:revision>
  <cp:lastPrinted>2015-02-09T09:24:52Z</cp:lastPrinted>
  <dcterms:created xsi:type="dcterms:W3CDTF">2019-03-28T13:17:04Z</dcterms:created>
  <dcterms:modified xsi:type="dcterms:W3CDTF">2019-04-09T14:34:58Z</dcterms:modified>
</cp:coreProperties>
</file>