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9" r:id="rId6"/>
  </p:sldMasterIdLst>
  <p:notesMasterIdLst>
    <p:notesMasterId r:id="rId46"/>
  </p:notesMasterIdLst>
  <p:sldIdLst>
    <p:sldId id="323" r:id="rId7"/>
    <p:sldId id="447" r:id="rId8"/>
    <p:sldId id="397" r:id="rId9"/>
    <p:sldId id="338" r:id="rId10"/>
    <p:sldId id="448" r:id="rId11"/>
    <p:sldId id="411" r:id="rId12"/>
    <p:sldId id="449" r:id="rId13"/>
    <p:sldId id="400" r:id="rId14"/>
    <p:sldId id="401" r:id="rId15"/>
    <p:sldId id="413" r:id="rId16"/>
    <p:sldId id="414" r:id="rId17"/>
    <p:sldId id="388" r:id="rId18"/>
    <p:sldId id="350" r:id="rId19"/>
    <p:sldId id="406" r:id="rId20"/>
    <p:sldId id="395" r:id="rId21"/>
    <p:sldId id="392" r:id="rId22"/>
    <p:sldId id="346" r:id="rId23"/>
    <p:sldId id="365" r:id="rId24"/>
    <p:sldId id="356" r:id="rId25"/>
    <p:sldId id="430" r:id="rId26"/>
    <p:sldId id="428" r:id="rId27"/>
    <p:sldId id="429" r:id="rId28"/>
    <p:sldId id="389" r:id="rId29"/>
    <p:sldId id="339" r:id="rId30"/>
    <p:sldId id="432" r:id="rId31"/>
    <p:sldId id="433" r:id="rId32"/>
    <p:sldId id="352" r:id="rId33"/>
    <p:sldId id="361" r:id="rId34"/>
    <p:sldId id="396" r:id="rId35"/>
    <p:sldId id="398" r:id="rId36"/>
    <p:sldId id="342" r:id="rId37"/>
    <p:sldId id="416" r:id="rId38"/>
    <p:sldId id="399" r:id="rId39"/>
    <p:sldId id="340" r:id="rId40"/>
    <p:sldId id="394" r:id="rId41"/>
    <p:sldId id="390" r:id="rId42"/>
    <p:sldId id="391" r:id="rId43"/>
    <p:sldId id="434" r:id="rId44"/>
    <p:sldId id="44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etrucci" initials="PP" lastIdx="5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51366" autoAdjust="0"/>
  </p:normalViewPr>
  <p:slideViewPr>
    <p:cSldViewPr snapToGrid="0">
      <p:cViewPr varScale="1">
        <p:scale>
          <a:sx n="44" d="100"/>
          <a:sy n="44" d="100"/>
        </p:scale>
        <p:origin x="2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E7D35-B35F-461C-9A26-C5B06953FE9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55296532-E3CD-4898-AE79-6176BC84E239}">
      <dgm:prSet phldrT="[Text]"/>
      <dgm:spPr/>
      <dgm:t>
        <a:bodyPr/>
        <a:lstStyle/>
        <a:p>
          <a:r>
            <a:rPr lang="en-GB" dirty="0"/>
            <a:t>National Risk Assessment of MLTF 2020, accountancy sector was highlighted as a crucial gateway for criminals looking to disguise the origin of their funds. </a:t>
          </a:r>
        </a:p>
      </dgm:t>
    </dgm:pt>
    <dgm:pt modelId="{9090501C-FAFC-41E1-A075-6C3773A4BC26}" type="parTrans" cxnId="{74FBF50C-0595-45E2-A23F-D78FE03F241D}">
      <dgm:prSet/>
      <dgm:spPr/>
      <dgm:t>
        <a:bodyPr/>
        <a:lstStyle/>
        <a:p>
          <a:endParaRPr lang="en-GB"/>
        </a:p>
      </dgm:t>
    </dgm:pt>
    <dgm:pt modelId="{30D783C0-B409-498C-8E54-3231DADE93C8}" type="sibTrans" cxnId="{74FBF50C-0595-45E2-A23F-D78FE03F241D}">
      <dgm:prSet/>
      <dgm:spPr/>
      <dgm:t>
        <a:bodyPr/>
        <a:lstStyle/>
        <a:p>
          <a:endParaRPr lang="en-GB"/>
        </a:p>
      </dgm:t>
    </dgm:pt>
    <dgm:pt modelId="{15694DC3-3097-4D6D-A39B-7785D8AF0125}">
      <dgm:prSet phldrT="[Text]"/>
      <dgm:spPr/>
      <dgm:t>
        <a:bodyPr/>
        <a:lstStyle/>
        <a:p>
          <a:r>
            <a:rPr lang="en-GB" dirty="0"/>
            <a:t>Accountants involved in money laundering cases tend to be negligent or unwittingly involved. </a:t>
          </a:r>
        </a:p>
      </dgm:t>
    </dgm:pt>
    <dgm:pt modelId="{12A40CC9-4AFC-45CE-B4B9-DBC8BE8E80C5}" type="parTrans" cxnId="{25B5E8FB-40D3-48D1-9886-1A44CC73C150}">
      <dgm:prSet/>
      <dgm:spPr/>
      <dgm:t>
        <a:bodyPr/>
        <a:lstStyle/>
        <a:p>
          <a:endParaRPr lang="en-GB"/>
        </a:p>
      </dgm:t>
    </dgm:pt>
    <dgm:pt modelId="{6ADC9261-65A8-43E9-9748-F72081487C3E}" type="sibTrans" cxnId="{25B5E8FB-40D3-48D1-9886-1A44CC73C150}">
      <dgm:prSet/>
      <dgm:spPr/>
      <dgm:t>
        <a:bodyPr/>
        <a:lstStyle/>
        <a:p>
          <a:endParaRPr lang="en-GB"/>
        </a:p>
      </dgm:t>
    </dgm:pt>
    <dgm:pt modelId="{C97BB988-8F65-4A6E-A28A-5AB8F4DEC8E8}">
      <dgm:prSet phldrT="[Text]"/>
      <dgm:spPr>
        <a:solidFill>
          <a:schemeClr val="accent1">
            <a:hueOff val="0"/>
            <a:satOff val="0"/>
            <a:lumOff val="0"/>
            <a:alpha val="80000"/>
          </a:schemeClr>
        </a:solidFill>
      </dgm:spPr>
      <dgm:t>
        <a:bodyPr/>
        <a:lstStyle/>
        <a:p>
          <a:r>
            <a:rPr lang="en-GB" dirty="0"/>
            <a:t>The sector is assessed as high risk as the services they provide can be used to:</a:t>
          </a:r>
        </a:p>
      </dgm:t>
    </dgm:pt>
    <dgm:pt modelId="{5482EE38-3DAC-4D61-A737-C017F4D534DD}" type="parTrans" cxnId="{0BF41EE4-E2B9-44DF-AC56-71D0AB5CFCFB}">
      <dgm:prSet/>
      <dgm:spPr/>
      <dgm:t>
        <a:bodyPr/>
        <a:lstStyle/>
        <a:p>
          <a:endParaRPr lang="en-GB"/>
        </a:p>
      </dgm:t>
    </dgm:pt>
    <dgm:pt modelId="{B0DD2F90-C887-4BCA-BB34-7F844BC1C975}" type="sibTrans" cxnId="{0BF41EE4-E2B9-44DF-AC56-71D0AB5CFCFB}">
      <dgm:prSet/>
      <dgm:spPr/>
      <dgm:t>
        <a:bodyPr/>
        <a:lstStyle/>
        <a:p>
          <a:endParaRPr lang="en-GB"/>
        </a:p>
      </dgm:t>
    </dgm:pt>
    <dgm:pt modelId="{A742E45A-7B8F-4105-99C8-BD71163F024B}">
      <dgm:prSet phldrT="[Text]"/>
      <dgm:spPr>
        <a:solidFill>
          <a:schemeClr val="accent1">
            <a:hueOff val="0"/>
            <a:satOff val="0"/>
            <a:lumOff val="0"/>
            <a:alpha val="80000"/>
          </a:schemeClr>
        </a:solidFill>
      </dgm:spPr>
      <dgm:t>
        <a:bodyPr/>
        <a:lstStyle/>
        <a:p>
          <a:r>
            <a:rPr lang="en-GB" dirty="0"/>
            <a:t>Gain legitimacy</a:t>
          </a:r>
        </a:p>
      </dgm:t>
    </dgm:pt>
    <dgm:pt modelId="{CC4097DB-D7A7-4EB8-8905-E9F1E2D0C70F}" type="parTrans" cxnId="{EAE7DEE3-BA20-4498-B89D-D236F0756B3A}">
      <dgm:prSet/>
      <dgm:spPr/>
      <dgm:t>
        <a:bodyPr/>
        <a:lstStyle/>
        <a:p>
          <a:endParaRPr lang="en-GB"/>
        </a:p>
      </dgm:t>
    </dgm:pt>
    <dgm:pt modelId="{48E52E75-5E97-44F6-A9FC-D5EBEBC80956}" type="sibTrans" cxnId="{EAE7DEE3-BA20-4498-B89D-D236F0756B3A}">
      <dgm:prSet/>
      <dgm:spPr/>
      <dgm:t>
        <a:bodyPr/>
        <a:lstStyle/>
        <a:p>
          <a:endParaRPr lang="en-GB"/>
        </a:p>
      </dgm:t>
    </dgm:pt>
    <dgm:pt modelId="{AE8B52AB-E5D0-4943-9AB2-E879D70DF7EA}">
      <dgm:prSet phldrT="[Text]"/>
      <dgm:spPr>
        <a:solidFill>
          <a:schemeClr val="accent1">
            <a:hueOff val="0"/>
            <a:satOff val="0"/>
            <a:lumOff val="0"/>
            <a:alpha val="80000"/>
          </a:schemeClr>
        </a:solidFill>
      </dgm:spPr>
      <dgm:t>
        <a:bodyPr/>
        <a:lstStyle/>
        <a:p>
          <a:r>
            <a:rPr lang="en-GB" dirty="0"/>
            <a:t>Create corporate structures which disguise activity</a:t>
          </a:r>
        </a:p>
      </dgm:t>
    </dgm:pt>
    <dgm:pt modelId="{BBC529F1-BC18-460C-9019-B473DEB6BA7A}" type="parTrans" cxnId="{F6CCE9C7-F772-4CDA-A63B-4D77A85454D5}">
      <dgm:prSet/>
      <dgm:spPr/>
      <dgm:t>
        <a:bodyPr/>
        <a:lstStyle/>
        <a:p>
          <a:endParaRPr lang="en-GB"/>
        </a:p>
      </dgm:t>
    </dgm:pt>
    <dgm:pt modelId="{953A6858-419E-4C01-B1DD-35E7AE245A11}" type="sibTrans" cxnId="{F6CCE9C7-F772-4CDA-A63B-4D77A85454D5}">
      <dgm:prSet/>
      <dgm:spPr/>
      <dgm:t>
        <a:bodyPr/>
        <a:lstStyle/>
        <a:p>
          <a:endParaRPr lang="en-GB"/>
        </a:p>
      </dgm:t>
    </dgm:pt>
    <dgm:pt modelId="{C6B209C1-356D-40CA-9A58-F7CC94A784A8}">
      <dgm:prSet/>
      <dgm:spPr>
        <a:solidFill>
          <a:schemeClr val="accent1">
            <a:hueOff val="0"/>
            <a:satOff val="0"/>
            <a:lumOff val="0"/>
            <a:alpha val="80000"/>
          </a:schemeClr>
        </a:solidFill>
      </dgm:spPr>
      <dgm:t>
        <a:bodyPr/>
        <a:lstStyle/>
        <a:p>
          <a:r>
            <a:rPr lang="en-GB" dirty="0"/>
            <a:t>Facilitate transactions through client accounts</a:t>
          </a:r>
        </a:p>
      </dgm:t>
    </dgm:pt>
    <dgm:pt modelId="{45B4C609-19C7-421D-96F1-5157FA0A6279}" type="parTrans" cxnId="{FB640DA3-144A-44EE-9498-90F803A74356}">
      <dgm:prSet/>
      <dgm:spPr/>
      <dgm:t>
        <a:bodyPr/>
        <a:lstStyle/>
        <a:p>
          <a:endParaRPr lang="en-GB"/>
        </a:p>
      </dgm:t>
    </dgm:pt>
    <dgm:pt modelId="{56D7EC11-5952-4B58-B706-A08DA0502D66}" type="sibTrans" cxnId="{FB640DA3-144A-44EE-9498-90F803A74356}">
      <dgm:prSet/>
      <dgm:spPr/>
      <dgm:t>
        <a:bodyPr/>
        <a:lstStyle/>
        <a:p>
          <a:endParaRPr lang="en-GB"/>
        </a:p>
      </dgm:t>
    </dgm:pt>
    <dgm:pt modelId="{D19138CF-A607-4A88-A171-A7B5EF4594BC}">
      <dgm:prSet phldrT="[Text]"/>
      <dgm:spPr/>
      <dgm:t>
        <a:bodyPr/>
        <a:lstStyle/>
        <a:p>
          <a:r>
            <a:rPr lang="en-GB" dirty="0"/>
            <a:t>Accountants fail to recognise the threat of money laundering.</a:t>
          </a:r>
        </a:p>
      </dgm:t>
    </dgm:pt>
    <dgm:pt modelId="{08ABF34F-16DD-43BC-A249-3348AA7B75D4}" type="sibTrans" cxnId="{02E7AFE6-3A64-4012-B4FA-4DEA71E438BF}">
      <dgm:prSet/>
      <dgm:spPr/>
      <dgm:t>
        <a:bodyPr/>
        <a:lstStyle/>
        <a:p>
          <a:endParaRPr lang="en-GB"/>
        </a:p>
      </dgm:t>
    </dgm:pt>
    <dgm:pt modelId="{FDB809C8-C903-4108-9826-835D4F67577C}" type="parTrans" cxnId="{02E7AFE6-3A64-4012-B4FA-4DEA71E438BF}">
      <dgm:prSet/>
      <dgm:spPr/>
      <dgm:t>
        <a:bodyPr/>
        <a:lstStyle/>
        <a:p>
          <a:endParaRPr lang="en-GB"/>
        </a:p>
      </dgm:t>
    </dgm:pt>
    <dgm:pt modelId="{CEC6755E-BEAB-4FCF-8F9C-BE3588E672D7}">
      <dgm:prSet/>
      <dgm:spPr>
        <a:solidFill>
          <a:schemeClr val="accent1">
            <a:hueOff val="0"/>
            <a:satOff val="0"/>
            <a:lumOff val="0"/>
            <a:alpha val="80000"/>
          </a:schemeClr>
        </a:solidFill>
      </dgm:spPr>
      <dgm:t>
        <a:bodyPr/>
        <a:lstStyle/>
        <a:p>
          <a:r>
            <a:rPr lang="en-GB" dirty="0"/>
            <a:t>Evade tax</a:t>
          </a:r>
        </a:p>
      </dgm:t>
    </dgm:pt>
    <dgm:pt modelId="{29421DC4-CDA0-4460-BC43-853A4D8B0260}" type="parTrans" cxnId="{507779CE-BD61-45BD-B4B3-22D83FA09FA5}">
      <dgm:prSet/>
      <dgm:spPr/>
      <dgm:t>
        <a:bodyPr/>
        <a:lstStyle/>
        <a:p>
          <a:endParaRPr lang="en-GB"/>
        </a:p>
      </dgm:t>
    </dgm:pt>
    <dgm:pt modelId="{6FB8B888-270D-47EB-9F42-19A87AA5DF84}" type="sibTrans" cxnId="{507779CE-BD61-45BD-B4B3-22D83FA09FA5}">
      <dgm:prSet/>
      <dgm:spPr/>
      <dgm:t>
        <a:bodyPr/>
        <a:lstStyle/>
        <a:p>
          <a:endParaRPr lang="en-GB"/>
        </a:p>
      </dgm:t>
    </dgm:pt>
    <dgm:pt modelId="{5907F19B-049C-4E9A-A90F-407E90E82049}" type="pres">
      <dgm:prSet presAssocID="{D61E7D35-B35F-461C-9A26-C5B06953FE97}" presName="Name0" presStyleCnt="0">
        <dgm:presLayoutVars>
          <dgm:chPref val="1"/>
          <dgm:dir/>
          <dgm:animOne val="branch"/>
          <dgm:animLvl val="lvl"/>
          <dgm:resizeHandles/>
        </dgm:presLayoutVars>
      </dgm:prSet>
      <dgm:spPr/>
    </dgm:pt>
    <dgm:pt modelId="{0E20D4D3-0A88-4C3C-8C83-C5A99F4F44CE}" type="pres">
      <dgm:prSet presAssocID="{55296532-E3CD-4898-AE79-6176BC84E239}" presName="vertOne" presStyleCnt="0"/>
      <dgm:spPr/>
    </dgm:pt>
    <dgm:pt modelId="{5368F08B-40DA-4BC5-A7B3-EE1C638A49A1}" type="pres">
      <dgm:prSet presAssocID="{55296532-E3CD-4898-AE79-6176BC84E239}" presName="txOne" presStyleLbl="node0" presStyleIdx="0" presStyleCnt="1">
        <dgm:presLayoutVars>
          <dgm:chPref val="3"/>
        </dgm:presLayoutVars>
      </dgm:prSet>
      <dgm:spPr/>
    </dgm:pt>
    <dgm:pt modelId="{4F4230B6-78E0-4129-B3F1-333E22F9CCDD}" type="pres">
      <dgm:prSet presAssocID="{55296532-E3CD-4898-AE79-6176BC84E239}" presName="parTransOne" presStyleCnt="0"/>
      <dgm:spPr/>
    </dgm:pt>
    <dgm:pt modelId="{6C593CC5-E1BC-44A9-88AD-19583C669F9E}" type="pres">
      <dgm:prSet presAssocID="{55296532-E3CD-4898-AE79-6176BC84E239}" presName="horzOne" presStyleCnt="0"/>
      <dgm:spPr/>
    </dgm:pt>
    <dgm:pt modelId="{ACE94007-091B-43A1-A0DA-8C750B1788E4}" type="pres">
      <dgm:prSet presAssocID="{15694DC3-3097-4D6D-A39B-7785D8AF0125}" presName="vertTwo" presStyleCnt="0"/>
      <dgm:spPr/>
    </dgm:pt>
    <dgm:pt modelId="{BCCEE884-D34A-42C8-A942-DC10B9230DDA}" type="pres">
      <dgm:prSet presAssocID="{15694DC3-3097-4D6D-A39B-7785D8AF0125}" presName="txTwo" presStyleLbl="node2" presStyleIdx="0" presStyleCnt="2">
        <dgm:presLayoutVars>
          <dgm:chPref val="3"/>
        </dgm:presLayoutVars>
      </dgm:prSet>
      <dgm:spPr/>
    </dgm:pt>
    <dgm:pt modelId="{1273042D-A8BC-494C-A6C1-3AB2379F92E8}" type="pres">
      <dgm:prSet presAssocID="{15694DC3-3097-4D6D-A39B-7785D8AF0125}" presName="parTransTwo" presStyleCnt="0"/>
      <dgm:spPr/>
    </dgm:pt>
    <dgm:pt modelId="{50DF21D0-44C4-4396-ADCD-2086C2380FB4}" type="pres">
      <dgm:prSet presAssocID="{15694DC3-3097-4D6D-A39B-7785D8AF0125}" presName="horzTwo" presStyleCnt="0"/>
      <dgm:spPr/>
    </dgm:pt>
    <dgm:pt modelId="{7F44268D-A71E-4C50-A351-79D8667EA484}" type="pres">
      <dgm:prSet presAssocID="{C97BB988-8F65-4A6E-A28A-5AB8F4DEC8E8}" presName="vertThree" presStyleCnt="0"/>
      <dgm:spPr/>
    </dgm:pt>
    <dgm:pt modelId="{9F09ED19-8BC8-41EC-BDDF-53E1840893CE}" type="pres">
      <dgm:prSet presAssocID="{C97BB988-8F65-4A6E-A28A-5AB8F4DEC8E8}" presName="txThree" presStyleLbl="node3" presStyleIdx="0" presStyleCnt="3">
        <dgm:presLayoutVars>
          <dgm:chPref val="3"/>
        </dgm:presLayoutVars>
      </dgm:prSet>
      <dgm:spPr/>
    </dgm:pt>
    <dgm:pt modelId="{A94CFB5E-655D-4151-A811-F5A1E537F8FC}" type="pres">
      <dgm:prSet presAssocID="{C97BB988-8F65-4A6E-A28A-5AB8F4DEC8E8}" presName="parTransThree" presStyleCnt="0"/>
      <dgm:spPr/>
    </dgm:pt>
    <dgm:pt modelId="{1533A71A-9AF6-46FB-B6E5-6FBC61D8284A}" type="pres">
      <dgm:prSet presAssocID="{C97BB988-8F65-4A6E-A28A-5AB8F4DEC8E8}" presName="horzThree" presStyleCnt="0"/>
      <dgm:spPr/>
    </dgm:pt>
    <dgm:pt modelId="{FFBD066C-1DF4-4E04-AE30-90834908B301}" type="pres">
      <dgm:prSet presAssocID="{CEC6755E-BEAB-4FCF-8F9C-BE3588E672D7}" presName="vertFour" presStyleCnt="0">
        <dgm:presLayoutVars>
          <dgm:chPref val="3"/>
        </dgm:presLayoutVars>
      </dgm:prSet>
      <dgm:spPr/>
    </dgm:pt>
    <dgm:pt modelId="{FFCFCDAA-F55E-454D-A44C-55318817CC13}" type="pres">
      <dgm:prSet presAssocID="{CEC6755E-BEAB-4FCF-8F9C-BE3588E672D7}" presName="txFour" presStyleLbl="node4" presStyleIdx="0" presStyleCnt="2" custLinFactX="3668" custLinFactNeighborX="100000" custLinFactNeighborY="1003">
        <dgm:presLayoutVars>
          <dgm:chPref val="3"/>
        </dgm:presLayoutVars>
      </dgm:prSet>
      <dgm:spPr/>
    </dgm:pt>
    <dgm:pt modelId="{4AFB7F2E-117D-4004-9B32-5672A9FBC9A2}" type="pres">
      <dgm:prSet presAssocID="{CEC6755E-BEAB-4FCF-8F9C-BE3588E672D7}" presName="horzFour" presStyleCnt="0"/>
      <dgm:spPr/>
    </dgm:pt>
    <dgm:pt modelId="{73412E63-AB23-49B1-BFAA-135F5BBA357B}" type="pres">
      <dgm:prSet presAssocID="{B0DD2F90-C887-4BCA-BB34-7F844BC1C975}" presName="sibSpaceThree" presStyleCnt="0"/>
      <dgm:spPr/>
    </dgm:pt>
    <dgm:pt modelId="{08C33F56-2F73-4265-8070-9001781F8AE0}" type="pres">
      <dgm:prSet presAssocID="{A742E45A-7B8F-4105-99C8-BD71163F024B}" presName="vertThree" presStyleCnt="0"/>
      <dgm:spPr/>
    </dgm:pt>
    <dgm:pt modelId="{2A0E2E03-DAFE-4EF6-8B84-6197415A3736}" type="pres">
      <dgm:prSet presAssocID="{A742E45A-7B8F-4105-99C8-BD71163F024B}" presName="txThree" presStyleLbl="node3" presStyleIdx="1" presStyleCnt="3">
        <dgm:presLayoutVars>
          <dgm:chPref val="3"/>
        </dgm:presLayoutVars>
      </dgm:prSet>
      <dgm:spPr/>
    </dgm:pt>
    <dgm:pt modelId="{10B39D3E-3A09-460E-9FDF-97B51D7A1A12}" type="pres">
      <dgm:prSet presAssocID="{A742E45A-7B8F-4105-99C8-BD71163F024B}" presName="horzThree" presStyleCnt="0"/>
      <dgm:spPr/>
    </dgm:pt>
    <dgm:pt modelId="{A7C33707-FC0A-4733-B86C-3E5C9A961B4D}" type="pres">
      <dgm:prSet presAssocID="{6ADC9261-65A8-43E9-9748-F72081487C3E}" presName="sibSpaceTwo" presStyleCnt="0"/>
      <dgm:spPr/>
    </dgm:pt>
    <dgm:pt modelId="{25E4C9DD-A879-4C2C-ABDF-8F3BB24D990C}" type="pres">
      <dgm:prSet presAssocID="{D19138CF-A607-4A88-A171-A7B5EF4594BC}" presName="vertTwo" presStyleCnt="0"/>
      <dgm:spPr/>
    </dgm:pt>
    <dgm:pt modelId="{466D08C3-99F5-4244-97EE-DBE9330B1EE9}" type="pres">
      <dgm:prSet presAssocID="{D19138CF-A607-4A88-A171-A7B5EF4594BC}" presName="txTwo" presStyleLbl="node2" presStyleIdx="1" presStyleCnt="2">
        <dgm:presLayoutVars>
          <dgm:chPref val="3"/>
        </dgm:presLayoutVars>
      </dgm:prSet>
      <dgm:spPr/>
    </dgm:pt>
    <dgm:pt modelId="{D653CC0A-81AB-4305-B244-9CB0A46FE8E1}" type="pres">
      <dgm:prSet presAssocID="{D19138CF-A607-4A88-A171-A7B5EF4594BC}" presName="parTransTwo" presStyleCnt="0"/>
      <dgm:spPr/>
    </dgm:pt>
    <dgm:pt modelId="{D3FAA0ED-2399-4864-A68B-F7B4EE18A621}" type="pres">
      <dgm:prSet presAssocID="{D19138CF-A607-4A88-A171-A7B5EF4594BC}" presName="horzTwo" presStyleCnt="0"/>
      <dgm:spPr/>
    </dgm:pt>
    <dgm:pt modelId="{60D7A853-3FF7-4181-A641-B1A22FFC5C89}" type="pres">
      <dgm:prSet presAssocID="{AE8B52AB-E5D0-4943-9AB2-E879D70DF7EA}" presName="vertThree" presStyleCnt="0"/>
      <dgm:spPr/>
    </dgm:pt>
    <dgm:pt modelId="{3C0EC735-2C97-48DF-B23E-0CDD4966068E}" type="pres">
      <dgm:prSet presAssocID="{AE8B52AB-E5D0-4943-9AB2-E879D70DF7EA}" presName="txThree" presStyleLbl="node3" presStyleIdx="2" presStyleCnt="3">
        <dgm:presLayoutVars>
          <dgm:chPref val="3"/>
        </dgm:presLayoutVars>
      </dgm:prSet>
      <dgm:spPr/>
    </dgm:pt>
    <dgm:pt modelId="{A57C1B0C-4033-488E-A17C-0B683B11C993}" type="pres">
      <dgm:prSet presAssocID="{AE8B52AB-E5D0-4943-9AB2-E879D70DF7EA}" presName="parTransThree" presStyleCnt="0"/>
      <dgm:spPr/>
    </dgm:pt>
    <dgm:pt modelId="{B4B1B17D-0F9B-4105-A6EC-6A2C8094A796}" type="pres">
      <dgm:prSet presAssocID="{AE8B52AB-E5D0-4943-9AB2-E879D70DF7EA}" presName="horzThree" presStyleCnt="0"/>
      <dgm:spPr/>
    </dgm:pt>
    <dgm:pt modelId="{B10ED139-E1CC-4D87-94FA-3F3A5EA7C51D}" type="pres">
      <dgm:prSet presAssocID="{C6B209C1-356D-40CA-9A58-F7CC94A784A8}" presName="vertFour" presStyleCnt="0">
        <dgm:presLayoutVars>
          <dgm:chPref val="3"/>
        </dgm:presLayoutVars>
      </dgm:prSet>
      <dgm:spPr/>
    </dgm:pt>
    <dgm:pt modelId="{3FA68991-DDAD-4F7E-88C3-811A71A92748}" type="pres">
      <dgm:prSet presAssocID="{C6B209C1-356D-40CA-9A58-F7CC94A784A8}" presName="txFour" presStyleLbl="node4" presStyleIdx="1" presStyleCnt="2">
        <dgm:presLayoutVars>
          <dgm:chPref val="3"/>
        </dgm:presLayoutVars>
      </dgm:prSet>
      <dgm:spPr/>
    </dgm:pt>
    <dgm:pt modelId="{668CB348-771E-4BC7-AC48-83D02DF75008}" type="pres">
      <dgm:prSet presAssocID="{C6B209C1-356D-40CA-9A58-F7CC94A784A8}" presName="horzFour" presStyleCnt="0"/>
      <dgm:spPr/>
    </dgm:pt>
  </dgm:ptLst>
  <dgm:cxnLst>
    <dgm:cxn modelId="{352C7F04-7268-4D5E-936F-A86601AFDC5B}" type="presOf" srcId="{D19138CF-A607-4A88-A171-A7B5EF4594BC}" destId="{466D08C3-99F5-4244-97EE-DBE9330B1EE9}" srcOrd="0" destOrd="0" presId="urn:microsoft.com/office/officeart/2005/8/layout/hierarchy4"/>
    <dgm:cxn modelId="{74FBF50C-0595-45E2-A23F-D78FE03F241D}" srcId="{D61E7D35-B35F-461C-9A26-C5B06953FE97}" destId="{55296532-E3CD-4898-AE79-6176BC84E239}" srcOrd="0" destOrd="0" parTransId="{9090501C-FAFC-41E1-A075-6C3773A4BC26}" sibTransId="{30D783C0-B409-498C-8E54-3231DADE93C8}"/>
    <dgm:cxn modelId="{8A2C4C29-2C5F-48A2-AA32-1AA5296ED2E7}" type="presOf" srcId="{CEC6755E-BEAB-4FCF-8F9C-BE3588E672D7}" destId="{FFCFCDAA-F55E-454D-A44C-55318817CC13}" srcOrd="0" destOrd="0" presId="urn:microsoft.com/office/officeart/2005/8/layout/hierarchy4"/>
    <dgm:cxn modelId="{629BB12F-DBBD-4AD5-BEE4-9F70F02C3EEB}" type="presOf" srcId="{C97BB988-8F65-4A6E-A28A-5AB8F4DEC8E8}" destId="{9F09ED19-8BC8-41EC-BDDF-53E1840893CE}" srcOrd="0" destOrd="0" presId="urn:microsoft.com/office/officeart/2005/8/layout/hierarchy4"/>
    <dgm:cxn modelId="{E4680336-04A4-4431-900F-B59914724345}" type="presOf" srcId="{C6B209C1-356D-40CA-9A58-F7CC94A784A8}" destId="{3FA68991-DDAD-4F7E-88C3-811A71A92748}" srcOrd="0" destOrd="0" presId="urn:microsoft.com/office/officeart/2005/8/layout/hierarchy4"/>
    <dgm:cxn modelId="{CFF4B451-4C03-406B-AE4D-C534DBFCEB83}" type="presOf" srcId="{A742E45A-7B8F-4105-99C8-BD71163F024B}" destId="{2A0E2E03-DAFE-4EF6-8B84-6197415A3736}" srcOrd="0" destOrd="0" presId="urn:microsoft.com/office/officeart/2005/8/layout/hierarchy4"/>
    <dgm:cxn modelId="{8E0F7F5D-2B27-4B79-9982-40917CB2DC06}" type="presOf" srcId="{D61E7D35-B35F-461C-9A26-C5B06953FE97}" destId="{5907F19B-049C-4E9A-A90F-407E90E82049}" srcOrd="0" destOrd="0" presId="urn:microsoft.com/office/officeart/2005/8/layout/hierarchy4"/>
    <dgm:cxn modelId="{CBC7B664-E3C0-450C-A764-30C07B7D0302}" type="presOf" srcId="{AE8B52AB-E5D0-4943-9AB2-E879D70DF7EA}" destId="{3C0EC735-2C97-48DF-B23E-0CDD4966068E}" srcOrd="0" destOrd="0" presId="urn:microsoft.com/office/officeart/2005/8/layout/hierarchy4"/>
    <dgm:cxn modelId="{FB640DA3-144A-44EE-9498-90F803A74356}" srcId="{AE8B52AB-E5D0-4943-9AB2-E879D70DF7EA}" destId="{C6B209C1-356D-40CA-9A58-F7CC94A784A8}" srcOrd="0" destOrd="0" parTransId="{45B4C609-19C7-421D-96F1-5157FA0A6279}" sibTransId="{56D7EC11-5952-4B58-B706-A08DA0502D66}"/>
    <dgm:cxn modelId="{105F37AD-287E-40FA-9503-5F96822D712F}" type="presOf" srcId="{55296532-E3CD-4898-AE79-6176BC84E239}" destId="{5368F08B-40DA-4BC5-A7B3-EE1C638A49A1}" srcOrd="0" destOrd="0" presId="urn:microsoft.com/office/officeart/2005/8/layout/hierarchy4"/>
    <dgm:cxn modelId="{F6CCE9C7-F772-4CDA-A63B-4D77A85454D5}" srcId="{D19138CF-A607-4A88-A171-A7B5EF4594BC}" destId="{AE8B52AB-E5D0-4943-9AB2-E879D70DF7EA}" srcOrd="0" destOrd="0" parTransId="{BBC529F1-BC18-460C-9019-B473DEB6BA7A}" sibTransId="{953A6858-419E-4C01-B1DD-35E7AE245A11}"/>
    <dgm:cxn modelId="{507779CE-BD61-45BD-B4B3-22D83FA09FA5}" srcId="{C97BB988-8F65-4A6E-A28A-5AB8F4DEC8E8}" destId="{CEC6755E-BEAB-4FCF-8F9C-BE3588E672D7}" srcOrd="0" destOrd="0" parTransId="{29421DC4-CDA0-4460-BC43-853A4D8B0260}" sibTransId="{6FB8B888-270D-47EB-9F42-19A87AA5DF84}"/>
    <dgm:cxn modelId="{9DEEB3DB-294A-4CB5-9ABF-08A189DE63A7}" type="presOf" srcId="{15694DC3-3097-4D6D-A39B-7785D8AF0125}" destId="{BCCEE884-D34A-42C8-A942-DC10B9230DDA}" srcOrd="0" destOrd="0" presId="urn:microsoft.com/office/officeart/2005/8/layout/hierarchy4"/>
    <dgm:cxn modelId="{EAE7DEE3-BA20-4498-B89D-D236F0756B3A}" srcId="{15694DC3-3097-4D6D-A39B-7785D8AF0125}" destId="{A742E45A-7B8F-4105-99C8-BD71163F024B}" srcOrd="1" destOrd="0" parTransId="{CC4097DB-D7A7-4EB8-8905-E9F1E2D0C70F}" sibTransId="{48E52E75-5E97-44F6-A9FC-D5EBEBC80956}"/>
    <dgm:cxn modelId="{0BF41EE4-E2B9-44DF-AC56-71D0AB5CFCFB}" srcId="{15694DC3-3097-4D6D-A39B-7785D8AF0125}" destId="{C97BB988-8F65-4A6E-A28A-5AB8F4DEC8E8}" srcOrd="0" destOrd="0" parTransId="{5482EE38-3DAC-4D61-A737-C017F4D534DD}" sibTransId="{B0DD2F90-C887-4BCA-BB34-7F844BC1C975}"/>
    <dgm:cxn modelId="{02E7AFE6-3A64-4012-B4FA-4DEA71E438BF}" srcId="{55296532-E3CD-4898-AE79-6176BC84E239}" destId="{D19138CF-A607-4A88-A171-A7B5EF4594BC}" srcOrd="1" destOrd="0" parTransId="{FDB809C8-C903-4108-9826-835D4F67577C}" sibTransId="{08ABF34F-16DD-43BC-A249-3348AA7B75D4}"/>
    <dgm:cxn modelId="{25B5E8FB-40D3-48D1-9886-1A44CC73C150}" srcId="{55296532-E3CD-4898-AE79-6176BC84E239}" destId="{15694DC3-3097-4D6D-A39B-7785D8AF0125}" srcOrd="0" destOrd="0" parTransId="{12A40CC9-4AFC-45CE-B4B9-DBC8BE8E80C5}" sibTransId="{6ADC9261-65A8-43E9-9748-F72081487C3E}"/>
    <dgm:cxn modelId="{338C14DB-0ED0-4E42-9F8E-A9FCF844CD30}" type="presParOf" srcId="{5907F19B-049C-4E9A-A90F-407E90E82049}" destId="{0E20D4D3-0A88-4C3C-8C83-C5A99F4F44CE}" srcOrd="0" destOrd="0" presId="urn:microsoft.com/office/officeart/2005/8/layout/hierarchy4"/>
    <dgm:cxn modelId="{D1911269-BF0C-4884-8D28-5FAA5BC5B6D1}" type="presParOf" srcId="{0E20D4D3-0A88-4C3C-8C83-C5A99F4F44CE}" destId="{5368F08B-40DA-4BC5-A7B3-EE1C638A49A1}" srcOrd="0" destOrd="0" presId="urn:microsoft.com/office/officeart/2005/8/layout/hierarchy4"/>
    <dgm:cxn modelId="{8689784A-A158-4B1F-A276-CA8E67FBA2F3}" type="presParOf" srcId="{0E20D4D3-0A88-4C3C-8C83-C5A99F4F44CE}" destId="{4F4230B6-78E0-4129-B3F1-333E22F9CCDD}" srcOrd="1" destOrd="0" presId="urn:microsoft.com/office/officeart/2005/8/layout/hierarchy4"/>
    <dgm:cxn modelId="{4568C372-BC8D-40B0-8D69-0922BE39FFC9}" type="presParOf" srcId="{0E20D4D3-0A88-4C3C-8C83-C5A99F4F44CE}" destId="{6C593CC5-E1BC-44A9-88AD-19583C669F9E}" srcOrd="2" destOrd="0" presId="urn:microsoft.com/office/officeart/2005/8/layout/hierarchy4"/>
    <dgm:cxn modelId="{18C677F2-8622-4613-BF89-1B67E07AFC8D}" type="presParOf" srcId="{6C593CC5-E1BC-44A9-88AD-19583C669F9E}" destId="{ACE94007-091B-43A1-A0DA-8C750B1788E4}" srcOrd="0" destOrd="0" presId="urn:microsoft.com/office/officeart/2005/8/layout/hierarchy4"/>
    <dgm:cxn modelId="{4D0635E3-ECF1-4D7C-9E4A-906BE577F857}" type="presParOf" srcId="{ACE94007-091B-43A1-A0DA-8C750B1788E4}" destId="{BCCEE884-D34A-42C8-A942-DC10B9230DDA}" srcOrd="0" destOrd="0" presId="urn:microsoft.com/office/officeart/2005/8/layout/hierarchy4"/>
    <dgm:cxn modelId="{5735EAA0-4E57-48A8-9ECF-16242089D295}" type="presParOf" srcId="{ACE94007-091B-43A1-A0DA-8C750B1788E4}" destId="{1273042D-A8BC-494C-A6C1-3AB2379F92E8}" srcOrd="1" destOrd="0" presId="urn:microsoft.com/office/officeart/2005/8/layout/hierarchy4"/>
    <dgm:cxn modelId="{2D05CAA8-25F7-422F-9624-4D632301934D}" type="presParOf" srcId="{ACE94007-091B-43A1-A0DA-8C750B1788E4}" destId="{50DF21D0-44C4-4396-ADCD-2086C2380FB4}" srcOrd="2" destOrd="0" presId="urn:microsoft.com/office/officeart/2005/8/layout/hierarchy4"/>
    <dgm:cxn modelId="{9A803ECD-4AEA-4D0B-92FE-0BE7A08E6739}" type="presParOf" srcId="{50DF21D0-44C4-4396-ADCD-2086C2380FB4}" destId="{7F44268D-A71E-4C50-A351-79D8667EA484}" srcOrd="0" destOrd="0" presId="urn:microsoft.com/office/officeart/2005/8/layout/hierarchy4"/>
    <dgm:cxn modelId="{18B2DFA8-5305-4A28-BDAB-FF27A66978B7}" type="presParOf" srcId="{7F44268D-A71E-4C50-A351-79D8667EA484}" destId="{9F09ED19-8BC8-41EC-BDDF-53E1840893CE}" srcOrd="0" destOrd="0" presId="urn:microsoft.com/office/officeart/2005/8/layout/hierarchy4"/>
    <dgm:cxn modelId="{72B42D00-235F-4AF8-AF6B-A019C8CA5FB8}" type="presParOf" srcId="{7F44268D-A71E-4C50-A351-79D8667EA484}" destId="{A94CFB5E-655D-4151-A811-F5A1E537F8FC}" srcOrd="1" destOrd="0" presId="urn:microsoft.com/office/officeart/2005/8/layout/hierarchy4"/>
    <dgm:cxn modelId="{79FCAD97-2535-460B-977A-8A2881B8E2F0}" type="presParOf" srcId="{7F44268D-A71E-4C50-A351-79D8667EA484}" destId="{1533A71A-9AF6-46FB-B6E5-6FBC61D8284A}" srcOrd="2" destOrd="0" presId="urn:microsoft.com/office/officeart/2005/8/layout/hierarchy4"/>
    <dgm:cxn modelId="{3FEEDE51-A9A9-4B2F-B0B9-531A21C110FC}" type="presParOf" srcId="{1533A71A-9AF6-46FB-B6E5-6FBC61D8284A}" destId="{FFBD066C-1DF4-4E04-AE30-90834908B301}" srcOrd="0" destOrd="0" presId="urn:microsoft.com/office/officeart/2005/8/layout/hierarchy4"/>
    <dgm:cxn modelId="{C79ABD79-E448-4B36-A9AD-EAB8F796FE4C}" type="presParOf" srcId="{FFBD066C-1DF4-4E04-AE30-90834908B301}" destId="{FFCFCDAA-F55E-454D-A44C-55318817CC13}" srcOrd="0" destOrd="0" presId="urn:microsoft.com/office/officeart/2005/8/layout/hierarchy4"/>
    <dgm:cxn modelId="{976023A2-BE5E-4D91-8AF0-69C8A52ED6A0}" type="presParOf" srcId="{FFBD066C-1DF4-4E04-AE30-90834908B301}" destId="{4AFB7F2E-117D-4004-9B32-5672A9FBC9A2}" srcOrd="1" destOrd="0" presId="urn:microsoft.com/office/officeart/2005/8/layout/hierarchy4"/>
    <dgm:cxn modelId="{72361E58-4DB9-4E4C-B37E-22E1998428D9}" type="presParOf" srcId="{50DF21D0-44C4-4396-ADCD-2086C2380FB4}" destId="{73412E63-AB23-49B1-BFAA-135F5BBA357B}" srcOrd="1" destOrd="0" presId="urn:microsoft.com/office/officeart/2005/8/layout/hierarchy4"/>
    <dgm:cxn modelId="{BCD66564-E423-489C-BF79-43CEC39414CD}" type="presParOf" srcId="{50DF21D0-44C4-4396-ADCD-2086C2380FB4}" destId="{08C33F56-2F73-4265-8070-9001781F8AE0}" srcOrd="2" destOrd="0" presId="urn:microsoft.com/office/officeart/2005/8/layout/hierarchy4"/>
    <dgm:cxn modelId="{1334E466-576D-4A29-82E0-52F8C52D031D}" type="presParOf" srcId="{08C33F56-2F73-4265-8070-9001781F8AE0}" destId="{2A0E2E03-DAFE-4EF6-8B84-6197415A3736}" srcOrd="0" destOrd="0" presId="urn:microsoft.com/office/officeart/2005/8/layout/hierarchy4"/>
    <dgm:cxn modelId="{7E0F29E2-048C-46BE-B292-64603077DB35}" type="presParOf" srcId="{08C33F56-2F73-4265-8070-9001781F8AE0}" destId="{10B39D3E-3A09-460E-9FDF-97B51D7A1A12}" srcOrd="1" destOrd="0" presId="urn:microsoft.com/office/officeart/2005/8/layout/hierarchy4"/>
    <dgm:cxn modelId="{69844F46-29E4-476A-BC62-0869B4D97F2A}" type="presParOf" srcId="{6C593CC5-E1BC-44A9-88AD-19583C669F9E}" destId="{A7C33707-FC0A-4733-B86C-3E5C9A961B4D}" srcOrd="1" destOrd="0" presId="urn:microsoft.com/office/officeart/2005/8/layout/hierarchy4"/>
    <dgm:cxn modelId="{14764708-743B-4E48-9395-AFC95FE44DF5}" type="presParOf" srcId="{6C593CC5-E1BC-44A9-88AD-19583C669F9E}" destId="{25E4C9DD-A879-4C2C-ABDF-8F3BB24D990C}" srcOrd="2" destOrd="0" presId="urn:microsoft.com/office/officeart/2005/8/layout/hierarchy4"/>
    <dgm:cxn modelId="{EDA66CD0-127D-494B-95F1-FD40D0344A61}" type="presParOf" srcId="{25E4C9DD-A879-4C2C-ABDF-8F3BB24D990C}" destId="{466D08C3-99F5-4244-97EE-DBE9330B1EE9}" srcOrd="0" destOrd="0" presId="urn:microsoft.com/office/officeart/2005/8/layout/hierarchy4"/>
    <dgm:cxn modelId="{14C9D297-15C8-4F0D-B6A7-3C701B5A7A2F}" type="presParOf" srcId="{25E4C9DD-A879-4C2C-ABDF-8F3BB24D990C}" destId="{D653CC0A-81AB-4305-B244-9CB0A46FE8E1}" srcOrd="1" destOrd="0" presId="urn:microsoft.com/office/officeart/2005/8/layout/hierarchy4"/>
    <dgm:cxn modelId="{97E32F76-F029-411E-A979-610396B0D66A}" type="presParOf" srcId="{25E4C9DD-A879-4C2C-ABDF-8F3BB24D990C}" destId="{D3FAA0ED-2399-4864-A68B-F7B4EE18A621}" srcOrd="2" destOrd="0" presId="urn:microsoft.com/office/officeart/2005/8/layout/hierarchy4"/>
    <dgm:cxn modelId="{B38FB4AA-B29B-46DD-8074-1F10170F81A7}" type="presParOf" srcId="{D3FAA0ED-2399-4864-A68B-F7B4EE18A621}" destId="{60D7A853-3FF7-4181-A641-B1A22FFC5C89}" srcOrd="0" destOrd="0" presId="urn:microsoft.com/office/officeart/2005/8/layout/hierarchy4"/>
    <dgm:cxn modelId="{D5F94D76-CEE6-4F8D-A4A9-1CC2BB852F37}" type="presParOf" srcId="{60D7A853-3FF7-4181-A641-B1A22FFC5C89}" destId="{3C0EC735-2C97-48DF-B23E-0CDD4966068E}" srcOrd="0" destOrd="0" presId="urn:microsoft.com/office/officeart/2005/8/layout/hierarchy4"/>
    <dgm:cxn modelId="{8D223FB0-1128-4163-9F5D-BB14C48B8AFD}" type="presParOf" srcId="{60D7A853-3FF7-4181-A641-B1A22FFC5C89}" destId="{A57C1B0C-4033-488E-A17C-0B683B11C993}" srcOrd="1" destOrd="0" presId="urn:microsoft.com/office/officeart/2005/8/layout/hierarchy4"/>
    <dgm:cxn modelId="{26221A6E-B1C9-4A96-A4A9-B6F19082D644}" type="presParOf" srcId="{60D7A853-3FF7-4181-A641-B1A22FFC5C89}" destId="{B4B1B17D-0F9B-4105-A6EC-6A2C8094A796}" srcOrd="2" destOrd="0" presId="urn:microsoft.com/office/officeart/2005/8/layout/hierarchy4"/>
    <dgm:cxn modelId="{64429940-6BDF-41F3-B63F-7AA2C4308EEC}" type="presParOf" srcId="{B4B1B17D-0F9B-4105-A6EC-6A2C8094A796}" destId="{B10ED139-E1CC-4D87-94FA-3F3A5EA7C51D}" srcOrd="0" destOrd="0" presId="urn:microsoft.com/office/officeart/2005/8/layout/hierarchy4"/>
    <dgm:cxn modelId="{6B03C712-7056-4C86-9672-5F9F209CFEF2}" type="presParOf" srcId="{B10ED139-E1CC-4D87-94FA-3F3A5EA7C51D}" destId="{3FA68991-DDAD-4F7E-88C3-811A71A92748}" srcOrd="0" destOrd="0" presId="urn:microsoft.com/office/officeart/2005/8/layout/hierarchy4"/>
    <dgm:cxn modelId="{DFE0F35A-E1E7-429A-A100-0162FF127E69}" type="presParOf" srcId="{B10ED139-E1CC-4D87-94FA-3F3A5EA7C51D}" destId="{668CB348-771E-4BC7-AC48-83D02DF750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E7D35-B35F-461C-9A26-C5B06953FE97}"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GB"/>
        </a:p>
      </dgm:t>
    </dgm:pt>
    <dgm:pt modelId="{55296532-E3CD-4898-AE79-6176BC84E239}">
      <dgm:prSet phldrT="[Text]" custT="1"/>
      <dgm:spPr/>
      <dgm:t>
        <a:bodyPr/>
        <a:lstStyle/>
        <a:p>
          <a:pPr>
            <a:buFont typeface="Arial" panose="020B0604020202020204" pitchFamily="34" charset="0"/>
            <a:buChar char="•"/>
          </a:pPr>
          <a:r>
            <a:rPr lang="en-GB" sz="1800" b="1" u="sng" dirty="0"/>
            <a:t>Why</a:t>
          </a:r>
          <a:r>
            <a:rPr lang="en-GB" sz="1800" b="0" u="none" dirty="0"/>
            <a:t> you are suspicious or have knowledge?</a:t>
          </a:r>
          <a:endParaRPr lang="en-GB" sz="1800" dirty="0"/>
        </a:p>
      </dgm:t>
    </dgm:pt>
    <dgm:pt modelId="{9090501C-FAFC-41E1-A075-6C3773A4BC26}" type="parTrans" cxnId="{74FBF50C-0595-45E2-A23F-D78FE03F241D}">
      <dgm:prSet/>
      <dgm:spPr/>
      <dgm:t>
        <a:bodyPr/>
        <a:lstStyle/>
        <a:p>
          <a:endParaRPr lang="en-GB" sz="1800"/>
        </a:p>
      </dgm:t>
    </dgm:pt>
    <dgm:pt modelId="{30D783C0-B409-498C-8E54-3231DADE93C8}" type="sibTrans" cxnId="{74FBF50C-0595-45E2-A23F-D78FE03F241D}">
      <dgm:prSet/>
      <dgm:spPr/>
      <dgm:t>
        <a:bodyPr/>
        <a:lstStyle/>
        <a:p>
          <a:endParaRPr lang="en-GB" sz="1800"/>
        </a:p>
      </dgm:t>
    </dgm:pt>
    <dgm:pt modelId="{15694DC3-3097-4D6D-A39B-7785D8AF0125}">
      <dgm:prSet phldrT="[Text]" custT="1"/>
      <dgm:spPr/>
      <dgm:t>
        <a:bodyPr/>
        <a:lstStyle/>
        <a:p>
          <a:pPr>
            <a:buFont typeface="Arial" panose="020B0604020202020204" pitchFamily="34" charset="0"/>
            <a:buChar char="•"/>
          </a:pPr>
          <a:r>
            <a:rPr lang="en-GB" sz="1800" b="1" dirty="0"/>
            <a:t>What</a:t>
          </a:r>
          <a:r>
            <a:rPr lang="en-GB" sz="1800" dirty="0"/>
            <a:t> is the value of the criminality suspected? </a:t>
          </a:r>
        </a:p>
      </dgm:t>
    </dgm:pt>
    <dgm:pt modelId="{12A40CC9-4AFC-45CE-B4B9-DBC8BE8E80C5}" type="parTrans" cxnId="{25B5E8FB-40D3-48D1-9886-1A44CC73C150}">
      <dgm:prSet/>
      <dgm:spPr/>
      <dgm:t>
        <a:bodyPr/>
        <a:lstStyle/>
        <a:p>
          <a:endParaRPr lang="en-GB" sz="1800"/>
        </a:p>
      </dgm:t>
    </dgm:pt>
    <dgm:pt modelId="{6ADC9261-65A8-43E9-9748-F72081487C3E}" type="sibTrans" cxnId="{25B5E8FB-40D3-48D1-9886-1A44CC73C150}">
      <dgm:prSet/>
      <dgm:spPr/>
      <dgm:t>
        <a:bodyPr/>
        <a:lstStyle/>
        <a:p>
          <a:endParaRPr lang="en-GB" sz="1800"/>
        </a:p>
      </dgm:t>
    </dgm:pt>
    <dgm:pt modelId="{C97BB988-8F65-4A6E-A28A-5AB8F4DEC8E8}">
      <dgm:prSet phldrT="[Text]" custT="1"/>
      <dgm:spPr/>
      <dgm:t>
        <a:bodyPr/>
        <a:lstStyle/>
        <a:p>
          <a:pPr>
            <a:buFont typeface="Arial" panose="020B0604020202020204" pitchFamily="34" charset="0"/>
            <a:buChar char="•"/>
          </a:pPr>
          <a:r>
            <a:rPr lang="en-GB" sz="1800" b="1" dirty="0"/>
            <a:t>How</a:t>
          </a:r>
          <a:r>
            <a:rPr lang="en-GB" sz="1800" dirty="0"/>
            <a:t> are they involved? </a:t>
          </a:r>
        </a:p>
      </dgm:t>
    </dgm:pt>
    <dgm:pt modelId="{5482EE38-3DAC-4D61-A737-C017F4D534DD}" type="parTrans" cxnId="{0BF41EE4-E2B9-44DF-AC56-71D0AB5CFCFB}">
      <dgm:prSet/>
      <dgm:spPr/>
      <dgm:t>
        <a:bodyPr/>
        <a:lstStyle/>
        <a:p>
          <a:endParaRPr lang="en-GB" sz="1800"/>
        </a:p>
      </dgm:t>
    </dgm:pt>
    <dgm:pt modelId="{B0DD2F90-C887-4BCA-BB34-7F844BC1C975}" type="sibTrans" cxnId="{0BF41EE4-E2B9-44DF-AC56-71D0AB5CFCFB}">
      <dgm:prSet/>
      <dgm:spPr/>
      <dgm:t>
        <a:bodyPr/>
        <a:lstStyle/>
        <a:p>
          <a:endParaRPr lang="en-GB" sz="1800"/>
        </a:p>
      </dgm:t>
    </dgm:pt>
    <dgm:pt modelId="{A742E45A-7B8F-4105-99C8-BD71163F024B}">
      <dgm:prSet phldrT="[Text]" custT="1"/>
      <dgm:spPr/>
      <dgm:t>
        <a:bodyPr/>
        <a:lstStyle/>
        <a:p>
          <a:pPr>
            <a:buFont typeface="Arial" panose="020B0604020202020204" pitchFamily="34" charset="0"/>
            <a:buChar char="•"/>
          </a:pPr>
          <a:r>
            <a:rPr lang="en-GB" sz="1800" b="1" dirty="0"/>
            <a:t>What</a:t>
          </a:r>
          <a:r>
            <a:rPr lang="en-GB" sz="1800" dirty="0"/>
            <a:t> is the criminality suspected?</a:t>
          </a:r>
        </a:p>
      </dgm:t>
    </dgm:pt>
    <dgm:pt modelId="{CC4097DB-D7A7-4EB8-8905-E9F1E2D0C70F}" type="parTrans" cxnId="{EAE7DEE3-BA20-4498-B89D-D236F0756B3A}">
      <dgm:prSet/>
      <dgm:spPr/>
      <dgm:t>
        <a:bodyPr/>
        <a:lstStyle/>
        <a:p>
          <a:endParaRPr lang="en-GB" sz="1800"/>
        </a:p>
      </dgm:t>
    </dgm:pt>
    <dgm:pt modelId="{48E52E75-5E97-44F6-A9FC-D5EBEBC80956}" type="sibTrans" cxnId="{EAE7DEE3-BA20-4498-B89D-D236F0756B3A}">
      <dgm:prSet/>
      <dgm:spPr/>
      <dgm:t>
        <a:bodyPr/>
        <a:lstStyle/>
        <a:p>
          <a:endParaRPr lang="en-GB" sz="1800"/>
        </a:p>
      </dgm:t>
    </dgm:pt>
    <dgm:pt modelId="{D19138CF-A607-4A88-A171-A7B5EF4594BC}">
      <dgm:prSet phldrT="[Text]" custT="1"/>
      <dgm:spPr/>
      <dgm:t>
        <a:bodyPr/>
        <a:lstStyle/>
        <a:p>
          <a:pPr>
            <a:buFont typeface="Arial" panose="020B0604020202020204" pitchFamily="34" charset="0"/>
            <a:buChar char="•"/>
          </a:pPr>
          <a:r>
            <a:rPr lang="en-GB" sz="1800" b="1" dirty="0"/>
            <a:t>Who</a:t>
          </a:r>
          <a:r>
            <a:rPr lang="en-GB" sz="1800" dirty="0"/>
            <a:t> is involved? </a:t>
          </a:r>
        </a:p>
      </dgm:t>
    </dgm:pt>
    <dgm:pt modelId="{FDB809C8-C903-4108-9826-835D4F67577C}" type="parTrans" cxnId="{02E7AFE6-3A64-4012-B4FA-4DEA71E438BF}">
      <dgm:prSet/>
      <dgm:spPr/>
      <dgm:t>
        <a:bodyPr/>
        <a:lstStyle/>
        <a:p>
          <a:endParaRPr lang="en-GB" sz="1800"/>
        </a:p>
      </dgm:t>
    </dgm:pt>
    <dgm:pt modelId="{08ABF34F-16DD-43BC-A249-3348AA7B75D4}" type="sibTrans" cxnId="{02E7AFE6-3A64-4012-B4FA-4DEA71E438BF}">
      <dgm:prSet/>
      <dgm:spPr/>
      <dgm:t>
        <a:bodyPr/>
        <a:lstStyle/>
        <a:p>
          <a:endParaRPr lang="en-GB" sz="1800"/>
        </a:p>
      </dgm:t>
    </dgm:pt>
    <dgm:pt modelId="{AE8B52AB-E5D0-4943-9AB2-E879D70DF7EA}">
      <dgm:prSet phldrT="[Text]" custT="1"/>
      <dgm:spPr/>
      <dgm:t>
        <a:bodyPr/>
        <a:lstStyle/>
        <a:p>
          <a:pPr>
            <a:buFont typeface="Arial" panose="020B0604020202020204" pitchFamily="34" charset="0"/>
            <a:buChar char="•"/>
          </a:pPr>
          <a:r>
            <a:rPr lang="en-GB" sz="1800" b="1" dirty="0"/>
            <a:t>Where</a:t>
          </a:r>
          <a:r>
            <a:rPr lang="en-GB" sz="1800" dirty="0"/>
            <a:t> has the suspected criminality taken place?</a:t>
          </a:r>
        </a:p>
      </dgm:t>
    </dgm:pt>
    <dgm:pt modelId="{BBC529F1-BC18-460C-9019-B473DEB6BA7A}" type="parTrans" cxnId="{F6CCE9C7-F772-4CDA-A63B-4D77A85454D5}">
      <dgm:prSet/>
      <dgm:spPr/>
      <dgm:t>
        <a:bodyPr/>
        <a:lstStyle/>
        <a:p>
          <a:endParaRPr lang="en-GB" sz="1800"/>
        </a:p>
      </dgm:t>
    </dgm:pt>
    <dgm:pt modelId="{953A6858-419E-4C01-B1DD-35E7AE245A11}" type="sibTrans" cxnId="{F6CCE9C7-F772-4CDA-A63B-4D77A85454D5}">
      <dgm:prSet/>
      <dgm:spPr/>
      <dgm:t>
        <a:bodyPr/>
        <a:lstStyle/>
        <a:p>
          <a:endParaRPr lang="en-GB" sz="1800"/>
        </a:p>
      </dgm:t>
    </dgm:pt>
    <dgm:pt modelId="{5D8AA591-3AA2-4BCB-BBF5-27E762414B6B}">
      <dgm:prSet custT="1"/>
      <dgm:spPr/>
      <dgm:t>
        <a:bodyPr/>
        <a:lstStyle/>
        <a:p>
          <a:r>
            <a:rPr lang="en-GB" sz="1800" b="1" dirty="0"/>
            <a:t>When</a:t>
          </a:r>
          <a:r>
            <a:rPr lang="en-GB" sz="1800" dirty="0"/>
            <a:t> did the circumstances arise? </a:t>
          </a:r>
        </a:p>
      </dgm:t>
    </dgm:pt>
    <dgm:pt modelId="{53C52641-8A5B-4A0F-B372-FD872DE1FB23}" type="parTrans" cxnId="{D0EE5569-2FE9-468C-AAFB-A16EF8A7D018}">
      <dgm:prSet/>
      <dgm:spPr/>
      <dgm:t>
        <a:bodyPr/>
        <a:lstStyle/>
        <a:p>
          <a:endParaRPr lang="en-GB" sz="1800"/>
        </a:p>
      </dgm:t>
    </dgm:pt>
    <dgm:pt modelId="{E30507C1-5CFE-4753-AE09-AC15C97B43CE}" type="sibTrans" cxnId="{D0EE5569-2FE9-468C-AAFB-A16EF8A7D018}">
      <dgm:prSet/>
      <dgm:spPr/>
      <dgm:t>
        <a:bodyPr/>
        <a:lstStyle/>
        <a:p>
          <a:endParaRPr lang="en-GB" sz="1800"/>
        </a:p>
      </dgm:t>
    </dgm:pt>
    <dgm:pt modelId="{C6B209C1-356D-40CA-9A58-F7CC94A784A8}">
      <dgm:prSet custT="1"/>
      <dgm:spPr/>
      <dgm:t>
        <a:bodyPr/>
        <a:lstStyle/>
        <a:p>
          <a:r>
            <a:rPr lang="en-GB" sz="1800" b="1" dirty="0"/>
            <a:t>How</a:t>
          </a:r>
          <a:r>
            <a:rPr lang="en-GB" sz="1800" dirty="0"/>
            <a:t> did the circumstances arise? </a:t>
          </a:r>
        </a:p>
      </dgm:t>
    </dgm:pt>
    <dgm:pt modelId="{45B4C609-19C7-421D-96F1-5157FA0A6279}" type="parTrans" cxnId="{FB640DA3-144A-44EE-9498-90F803A74356}">
      <dgm:prSet/>
      <dgm:spPr/>
      <dgm:t>
        <a:bodyPr/>
        <a:lstStyle/>
        <a:p>
          <a:endParaRPr lang="en-GB" sz="1800"/>
        </a:p>
      </dgm:t>
    </dgm:pt>
    <dgm:pt modelId="{56D7EC11-5952-4B58-B706-A08DA0502D66}" type="sibTrans" cxnId="{FB640DA3-144A-44EE-9498-90F803A74356}">
      <dgm:prSet/>
      <dgm:spPr/>
      <dgm:t>
        <a:bodyPr/>
        <a:lstStyle/>
        <a:p>
          <a:endParaRPr lang="en-GB" sz="1800"/>
        </a:p>
      </dgm:t>
    </dgm:pt>
    <dgm:pt modelId="{5907F19B-049C-4E9A-A90F-407E90E82049}" type="pres">
      <dgm:prSet presAssocID="{D61E7D35-B35F-461C-9A26-C5B06953FE97}" presName="Name0" presStyleCnt="0">
        <dgm:presLayoutVars>
          <dgm:chPref val="1"/>
          <dgm:dir/>
          <dgm:animOne val="branch"/>
          <dgm:animLvl val="lvl"/>
          <dgm:resizeHandles/>
        </dgm:presLayoutVars>
      </dgm:prSet>
      <dgm:spPr/>
    </dgm:pt>
    <dgm:pt modelId="{0E20D4D3-0A88-4C3C-8C83-C5A99F4F44CE}" type="pres">
      <dgm:prSet presAssocID="{55296532-E3CD-4898-AE79-6176BC84E239}" presName="vertOne" presStyleCnt="0"/>
      <dgm:spPr/>
    </dgm:pt>
    <dgm:pt modelId="{5368F08B-40DA-4BC5-A7B3-EE1C638A49A1}" type="pres">
      <dgm:prSet presAssocID="{55296532-E3CD-4898-AE79-6176BC84E239}" presName="txOne" presStyleLbl="node0" presStyleIdx="0" presStyleCnt="1" custScaleX="99670" custScaleY="108286">
        <dgm:presLayoutVars>
          <dgm:chPref val="3"/>
        </dgm:presLayoutVars>
      </dgm:prSet>
      <dgm:spPr/>
    </dgm:pt>
    <dgm:pt modelId="{4F4230B6-78E0-4129-B3F1-333E22F9CCDD}" type="pres">
      <dgm:prSet presAssocID="{55296532-E3CD-4898-AE79-6176BC84E239}" presName="parTransOne" presStyleCnt="0"/>
      <dgm:spPr/>
    </dgm:pt>
    <dgm:pt modelId="{6C593CC5-E1BC-44A9-88AD-19583C669F9E}" type="pres">
      <dgm:prSet presAssocID="{55296532-E3CD-4898-AE79-6176BC84E239}" presName="horzOne" presStyleCnt="0"/>
      <dgm:spPr/>
    </dgm:pt>
    <dgm:pt modelId="{ACE94007-091B-43A1-A0DA-8C750B1788E4}" type="pres">
      <dgm:prSet presAssocID="{15694DC3-3097-4D6D-A39B-7785D8AF0125}" presName="vertTwo" presStyleCnt="0"/>
      <dgm:spPr/>
    </dgm:pt>
    <dgm:pt modelId="{BCCEE884-D34A-42C8-A942-DC10B9230DDA}" type="pres">
      <dgm:prSet presAssocID="{15694DC3-3097-4D6D-A39B-7785D8AF0125}" presName="txTwo" presStyleLbl="node2" presStyleIdx="0" presStyleCnt="3">
        <dgm:presLayoutVars>
          <dgm:chPref val="3"/>
        </dgm:presLayoutVars>
      </dgm:prSet>
      <dgm:spPr/>
    </dgm:pt>
    <dgm:pt modelId="{1273042D-A8BC-494C-A6C1-3AB2379F92E8}" type="pres">
      <dgm:prSet presAssocID="{15694DC3-3097-4D6D-A39B-7785D8AF0125}" presName="parTransTwo" presStyleCnt="0"/>
      <dgm:spPr/>
    </dgm:pt>
    <dgm:pt modelId="{50DF21D0-44C4-4396-ADCD-2086C2380FB4}" type="pres">
      <dgm:prSet presAssocID="{15694DC3-3097-4D6D-A39B-7785D8AF0125}" presName="horzTwo" presStyleCnt="0"/>
      <dgm:spPr/>
    </dgm:pt>
    <dgm:pt modelId="{7F44268D-A71E-4C50-A351-79D8667EA484}" type="pres">
      <dgm:prSet presAssocID="{C97BB988-8F65-4A6E-A28A-5AB8F4DEC8E8}" presName="vertThree" presStyleCnt="0"/>
      <dgm:spPr/>
    </dgm:pt>
    <dgm:pt modelId="{9F09ED19-8BC8-41EC-BDDF-53E1840893CE}" type="pres">
      <dgm:prSet presAssocID="{C97BB988-8F65-4A6E-A28A-5AB8F4DEC8E8}" presName="txThree" presStyleLbl="node3" presStyleIdx="0" presStyleCnt="3">
        <dgm:presLayoutVars>
          <dgm:chPref val="3"/>
        </dgm:presLayoutVars>
      </dgm:prSet>
      <dgm:spPr/>
    </dgm:pt>
    <dgm:pt modelId="{1533A71A-9AF6-46FB-B6E5-6FBC61D8284A}" type="pres">
      <dgm:prSet presAssocID="{C97BB988-8F65-4A6E-A28A-5AB8F4DEC8E8}" presName="horzThree" presStyleCnt="0"/>
      <dgm:spPr/>
    </dgm:pt>
    <dgm:pt modelId="{73412E63-AB23-49B1-BFAA-135F5BBA357B}" type="pres">
      <dgm:prSet presAssocID="{B0DD2F90-C887-4BCA-BB34-7F844BC1C975}" presName="sibSpaceThree" presStyleCnt="0"/>
      <dgm:spPr/>
    </dgm:pt>
    <dgm:pt modelId="{08C33F56-2F73-4265-8070-9001781F8AE0}" type="pres">
      <dgm:prSet presAssocID="{A742E45A-7B8F-4105-99C8-BD71163F024B}" presName="vertThree" presStyleCnt="0"/>
      <dgm:spPr/>
    </dgm:pt>
    <dgm:pt modelId="{2A0E2E03-DAFE-4EF6-8B84-6197415A3736}" type="pres">
      <dgm:prSet presAssocID="{A742E45A-7B8F-4105-99C8-BD71163F024B}" presName="txThree" presStyleLbl="node3" presStyleIdx="1" presStyleCnt="3">
        <dgm:presLayoutVars>
          <dgm:chPref val="3"/>
        </dgm:presLayoutVars>
      </dgm:prSet>
      <dgm:spPr/>
    </dgm:pt>
    <dgm:pt modelId="{10B39D3E-3A09-460E-9FDF-97B51D7A1A12}" type="pres">
      <dgm:prSet presAssocID="{A742E45A-7B8F-4105-99C8-BD71163F024B}" presName="horzThree" presStyleCnt="0"/>
      <dgm:spPr/>
    </dgm:pt>
    <dgm:pt modelId="{A7C33707-FC0A-4733-B86C-3E5C9A961B4D}" type="pres">
      <dgm:prSet presAssocID="{6ADC9261-65A8-43E9-9748-F72081487C3E}" presName="sibSpaceTwo" presStyleCnt="0"/>
      <dgm:spPr/>
    </dgm:pt>
    <dgm:pt modelId="{25E4C9DD-A879-4C2C-ABDF-8F3BB24D990C}" type="pres">
      <dgm:prSet presAssocID="{D19138CF-A607-4A88-A171-A7B5EF4594BC}" presName="vertTwo" presStyleCnt="0"/>
      <dgm:spPr/>
    </dgm:pt>
    <dgm:pt modelId="{466D08C3-99F5-4244-97EE-DBE9330B1EE9}" type="pres">
      <dgm:prSet presAssocID="{D19138CF-A607-4A88-A171-A7B5EF4594BC}" presName="txTwo" presStyleLbl="node2" presStyleIdx="1" presStyleCnt="3">
        <dgm:presLayoutVars>
          <dgm:chPref val="3"/>
        </dgm:presLayoutVars>
      </dgm:prSet>
      <dgm:spPr/>
    </dgm:pt>
    <dgm:pt modelId="{D653CC0A-81AB-4305-B244-9CB0A46FE8E1}" type="pres">
      <dgm:prSet presAssocID="{D19138CF-A607-4A88-A171-A7B5EF4594BC}" presName="parTransTwo" presStyleCnt="0"/>
      <dgm:spPr/>
    </dgm:pt>
    <dgm:pt modelId="{D3FAA0ED-2399-4864-A68B-F7B4EE18A621}" type="pres">
      <dgm:prSet presAssocID="{D19138CF-A607-4A88-A171-A7B5EF4594BC}" presName="horzTwo" presStyleCnt="0"/>
      <dgm:spPr/>
    </dgm:pt>
    <dgm:pt modelId="{60D7A853-3FF7-4181-A641-B1A22FFC5C89}" type="pres">
      <dgm:prSet presAssocID="{AE8B52AB-E5D0-4943-9AB2-E879D70DF7EA}" presName="vertThree" presStyleCnt="0"/>
      <dgm:spPr/>
    </dgm:pt>
    <dgm:pt modelId="{3C0EC735-2C97-48DF-B23E-0CDD4966068E}" type="pres">
      <dgm:prSet presAssocID="{AE8B52AB-E5D0-4943-9AB2-E879D70DF7EA}" presName="txThree" presStyleLbl="node3" presStyleIdx="2" presStyleCnt="3">
        <dgm:presLayoutVars>
          <dgm:chPref val="3"/>
        </dgm:presLayoutVars>
      </dgm:prSet>
      <dgm:spPr/>
    </dgm:pt>
    <dgm:pt modelId="{A57C1B0C-4033-488E-A17C-0B683B11C993}" type="pres">
      <dgm:prSet presAssocID="{AE8B52AB-E5D0-4943-9AB2-E879D70DF7EA}" presName="parTransThree" presStyleCnt="0"/>
      <dgm:spPr/>
    </dgm:pt>
    <dgm:pt modelId="{B4B1B17D-0F9B-4105-A6EC-6A2C8094A796}" type="pres">
      <dgm:prSet presAssocID="{AE8B52AB-E5D0-4943-9AB2-E879D70DF7EA}" presName="horzThree" presStyleCnt="0"/>
      <dgm:spPr/>
    </dgm:pt>
    <dgm:pt modelId="{B10ED139-E1CC-4D87-94FA-3F3A5EA7C51D}" type="pres">
      <dgm:prSet presAssocID="{C6B209C1-356D-40CA-9A58-F7CC94A784A8}" presName="vertFour" presStyleCnt="0">
        <dgm:presLayoutVars>
          <dgm:chPref val="3"/>
        </dgm:presLayoutVars>
      </dgm:prSet>
      <dgm:spPr/>
    </dgm:pt>
    <dgm:pt modelId="{3FA68991-DDAD-4F7E-88C3-811A71A92748}" type="pres">
      <dgm:prSet presAssocID="{C6B209C1-356D-40CA-9A58-F7CC94A784A8}" presName="txFour" presStyleLbl="node4" presStyleIdx="0" presStyleCnt="1" custLinFactX="7184" custLinFactY="-12298" custLinFactNeighborX="100000" custLinFactNeighborY="-100000">
        <dgm:presLayoutVars>
          <dgm:chPref val="3"/>
        </dgm:presLayoutVars>
      </dgm:prSet>
      <dgm:spPr/>
    </dgm:pt>
    <dgm:pt modelId="{668CB348-771E-4BC7-AC48-83D02DF75008}" type="pres">
      <dgm:prSet presAssocID="{C6B209C1-356D-40CA-9A58-F7CC94A784A8}" presName="horzFour" presStyleCnt="0"/>
      <dgm:spPr/>
    </dgm:pt>
    <dgm:pt modelId="{C2D22922-EC08-4B3F-9D34-25350FE6D698}" type="pres">
      <dgm:prSet presAssocID="{08ABF34F-16DD-43BC-A249-3348AA7B75D4}" presName="sibSpaceTwo" presStyleCnt="0"/>
      <dgm:spPr/>
    </dgm:pt>
    <dgm:pt modelId="{22CB242D-0E46-46AB-A434-45F18FB73D20}" type="pres">
      <dgm:prSet presAssocID="{5D8AA591-3AA2-4BCB-BBF5-27E762414B6B}" presName="vertTwo" presStyleCnt="0"/>
      <dgm:spPr/>
    </dgm:pt>
    <dgm:pt modelId="{50070145-8608-46DE-A2B3-A5083D6CF22C}" type="pres">
      <dgm:prSet presAssocID="{5D8AA591-3AA2-4BCB-BBF5-27E762414B6B}" presName="txTwo" presStyleLbl="node2" presStyleIdx="2" presStyleCnt="3">
        <dgm:presLayoutVars>
          <dgm:chPref val="3"/>
        </dgm:presLayoutVars>
      </dgm:prSet>
      <dgm:spPr/>
    </dgm:pt>
    <dgm:pt modelId="{7BDD7F39-7CCF-4AE2-9FC8-92C301C656B9}" type="pres">
      <dgm:prSet presAssocID="{5D8AA591-3AA2-4BCB-BBF5-27E762414B6B}" presName="horzTwo" presStyleCnt="0"/>
      <dgm:spPr/>
    </dgm:pt>
  </dgm:ptLst>
  <dgm:cxnLst>
    <dgm:cxn modelId="{352C7F04-7268-4D5E-936F-A86601AFDC5B}" type="presOf" srcId="{D19138CF-A607-4A88-A171-A7B5EF4594BC}" destId="{466D08C3-99F5-4244-97EE-DBE9330B1EE9}" srcOrd="0" destOrd="0" presId="urn:microsoft.com/office/officeart/2005/8/layout/hierarchy4"/>
    <dgm:cxn modelId="{74FBF50C-0595-45E2-A23F-D78FE03F241D}" srcId="{D61E7D35-B35F-461C-9A26-C5B06953FE97}" destId="{55296532-E3CD-4898-AE79-6176BC84E239}" srcOrd="0" destOrd="0" parTransId="{9090501C-FAFC-41E1-A075-6C3773A4BC26}" sibTransId="{30D783C0-B409-498C-8E54-3231DADE93C8}"/>
    <dgm:cxn modelId="{629BB12F-DBBD-4AD5-BEE4-9F70F02C3EEB}" type="presOf" srcId="{C97BB988-8F65-4A6E-A28A-5AB8F4DEC8E8}" destId="{9F09ED19-8BC8-41EC-BDDF-53E1840893CE}" srcOrd="0" destOrd="0" presId="urn:microsoft.com/office/officeart/2005/8/layout/hierarchy4"/>
    <dgm:cxn modelId="{E4680336-04A4-4431-900F-B59914724345}" type="presOf" srcId="{C6B209C1-356D-40CA-9A58-F7CC94A784A8}" destId="{3FA68991-DDAD-4F7E-88C3-811A71A92748}" srcOrd="0" destOrd="0" presId="urn:microsoft.com/office/officeart/2005/8/layout/hierarchy4"/>
    <dgm:cxn modelId="{42C65739-071C-4C99-A8A6-772DDADD4E02}" type="presOf" srcId="{5D8AA591-3AA2-4BCB-BBF5-27E762414B6B}" destId="{50070145-8608-46DE-A2B3-A5083D6CF22C}" srcOrd="0" destOrd="0" presId="urn:microsoft.com/office/officeart/2005/8/layout/hierarchy4"/>
    <dgm:cxn modelId="{CFF4B451-4C03-406B-AE4D-C534DBFCEB83}" type="presOf" srcId="{A742E45A-7B8F-4105-99C8-BD71163F024B}" destId="{2A0E2E03-DAFE-4EF6-8B84-6197415A3736}" srcOrd="0" destOrd="0" presId="urn:microsoft.com/office/officeart/2005/8/layout/hierarchy4"/>
    <dgm:cxn modelId="{8E0F7F5D-2B27-4B79-9982-40917CB2DC06}" type="presOf" srcId="{D61E7D35-B35F-461C-9A26-C5B06953FE97}" destId="{5907F19B-049C-4E9A-A90F-407E90E82049}" srcOrd="0" destOrd="0" presId="urn:microsoft.com/office/officeart/2005/8/layout/hierarchy4"/>
    <dgm:cxn modelId="{CBC7B664-E3C0-450C-A764-30C07B7D0302}" type="presOf" srcId="{AE8B52AB-E5D0-4943-9AB2-E879D70DF7EA}" destId="{3C0EC735-2C97-48DF-B23E-0CDD4966068E}" srcOrd="0" destOrd="0" presId="urn:microsoft.com/office/officeart/2005/8/layout/hierarchy4"/>
    <dgm:cxn modelId="{D0EE5569-2FE9-468C-AAFB-A16EF8A7D018}" srcId="{55296532-E3CD-4898-AE79-6176BC84E239}" destId="{5D8AA591-3AA2-4BCB-BBF5-27E762414B6B}" srcOrd="2" destOrd="0" parTransId="{53C52641-8A5B-4A0F-B372-FD872DE1FB23}" sibTransId="{E30507C1-5CFE-4753-AE09-AC15C97B43CE}"/>
    <dgm:cxn modelId="{FB640DA3-144A-44EE-9498-90F803A74356}" srcId="{AE8B52AB-E5D0-4943-9AB2-E879D70DF7EA}" destId="{C6B209C1-356D-40CA-9A58-F7CC94A784A8}" srcOrd="0" destOrd="0" parTransId="{45B4C609-19C7-421D-96F1-5157FA0A6279}" sibTransId="{56D7EC11-5952-4B58-B706-A08DA0502D66}"/>
    <dgm:cxn modelId="{105F37AD-287E-40FA-9503-5F96822D712F}" type="presOf" srcId="{55296532-E3CD-4898-AE79-6176BC84E239}" destId="{5368F08B-40DA-4BC5-A7B3-EE1C638A49A1}" srcOrd="0" destOrd="0" presId="urn:microsoft.com/office/officeart/2005/8/layout/hierarchy4"/>
    <dgm:cxn modelId="{F6CCE9C7-F772-4CDA-A63B-4D77A85454D5}" srcId="{D19138CF-A607-4A88-A171-A7B5EF4594BC}" destId="{AE8B52AB-E5D0-4943-9AB2-E879D70DF7EA}" srcOrd="0" destOrd="0" parTransId="{BBC529F1-BC18-460C-9019-B473DEB6BA7A}" sibTransId="{953A6858-419E-4C01-B1DD-35E7AE245A11}"/>
    <dgm:cxn modelId="{9DEEB3DB-294A-4CB5-9ABF-08A189DE63A7}" type="presOf" srcId="{15694DC3-3097-4D6D-A39B-7785D8AF0125}" destId="{BCCEE884-D34A-42C8-A942-DC10B9230DDA}" srcOrd="0" destOrd="0" presId="urn:microsoft.com/office/officeart/2005/8/layout/hierarchy4"/>
    <dgm:cxn modelId="{EAE7DEE3-BA20-4498-B89D-D236F0756B3A}" srcId="{15694DC3-3097-4D6D-A39B-7785D8AF0125}" destId="{A742E45A-7B8F-4105-99C8-BD71163F024B}" srcOrd="1" destOrd="0" parTransId="{CC4097DB-D7A7-4EB8-8905-E9F1E2D0C70F}" sibTransId="{48E52E75-5E97-44F6-A9FC-D5EBEBC80956}"/>
    <dgm:cxn modelId="{0BF41EE4-E2B9-44DF-AC56-71D0AB5CFCFB}" srcId="{15694DC3-3097-4D6D-A39B-7785D8AF0125}" destId="{C97BB988-8F65-4A6E-A28A-5AB8F4DEC8E8}" srcOrd="0" destOrd="0" parTransId="{5482EE38-3DAC-4D61-A737-C017F4D534DD}" sibTransId="{B0DD2F90-C887-4BCA-BB34-7F844BC1C975}"/>
    <dgm:cxn modelId="{02E7AFE6-3A64-4012-B4FA-4DEA71E438BF}" srcId="{55296532-E3CD-4898-AE79-6176BC84E239}" destId="{D19138CF-A607-4A88-A171-A7B5EF4594BC}" srcOrd="1" destOrd="0" parTransId="{FDB809C8-C903-4108-9826-835D4F67577C}" sibTransId="{08ABF34F-16DD-43BC-A249-3348AA7B75D4}"/>
    <dgm:cxn modelId="{25B5E8FB-40D3-48D1-9886-1A44CC73C150}" srcId="{55296532-E3CD-4898-AE79-6176BC84E239}" destId="{15694DC3-3097-4D6D-A39B-7785D8AF0125}" srcOrd="0" destOrd="0" parTransId="{12A40CC9-4AFC-45CE-B4B9-DBC8BE8E80C5}" sibTransId="{6ADC9261-65A8-43E9-9748-F72081487C3E}"/>
    <dgm:cxn modelId="{338C14DB-0ED0-4E42-9F8E-A9FCF844CD30}" type="presParOf" srcId="{5907F19B-049C-4E9A-A90F-407E90E82049}" destId="{0E20D4D3-0A88-4C3C-8C83-C5A99F4F44CE}" srcOrd="0" destOrd="0" presId="urn:microsoft.com/office/officeart/2005/8/layout/hierarchy4"/>
    <dgm:cxn modelId="{D1911269-BF0C-4884-8D28-5FAA5BC5B6D1}" type="presParOf" srcId="{0E20D4D3-0A88-4C3C-8C83-C5A99F4F44CE}" destId="{5368F08B-40DA-4BC5-A7B3-EE1C638A49A1}" srcOrd="0" destOrd="0" presId="urn:microsoft.com/office/officeart/2005/8/layout/hierarchy4"/>
    <dgm:cxn modelId="{8689784A-A158-4B1F-A276-CA8E67FBA2F3}" type="presParOf" srcId="{0E20D4D3-0A88-4C3C-8C83-C5A99F4F44CE}" destId="{4F4230B6-78E0-4129-B3F1-333E22F9CCDD}" srcOrd="1" destOrd="0" presId="urn:microsoft.com/office/officeart/2005/8/layout/hierarchy4"/>
    <dgm:cxn modelId="{4568C372-BC8D-40B0-8D69-0922BE39FFC9}" type="presParOf" srcId="{0E20D4D3-0A88-4C3C-8C83-C5A99F4F44CE}" destId="{6C593CC5-E1BC-44A9-88AD-19583C669F9E}" srcOrd="2" destOrd="0" presId="urn:microsoft.com/office/officeart/2005/8/layout/hierarchy4"/>
    <dgm:cxn modelId="{18C677F2-8622-4613-BF89-1B67E07AFC8D}" type="presParOf" srcId="{6C593CC5-E1BC-44A9-88AD-19583C669F9E}" destId="{ACE94007-091B-43A1-A0DA-8C750B1788E4}" srcOrd="0" destOrd="0" presId="urn:microsoft.com/office/officeart/2005/8/layout/hierarchy4"/>
    <dgm:cxn modelId="{4D0635E3-ECF1-4D7C-9E4A-906BE577F857}" type="presParOf" srcId="{ACE94007-091B-43A1-A0DA-8C750B1788E4}" destId="{BCCEE884-D34A-42C8-A942-DC10B9230DDA}" srcOrd="0" destOrd="0" presId="urn:microsoft.com/office/officeart/2005/8/layout/hierarchy4"/>
    <dgm:cxn modelId="{5735EAA0-4E57-48A8-9ECF-16242089D295}" type="presParOf" srcId="{ACE94007-091B-43A1-A0DA-8C750B1788E4}" destId="{1273042D-A8BC-494C-A6C1-3AB2379F92E8}" srcOrd="1" destOrd="0" presId="urn:microsoft.com/office/officeart/2005/8/layout/hierarchy4"/>
    <dgm:cxn modelId="{2D05CAA8-25F7-422F-9624-4D632301934D}" type="presParOf" srcId="{ACE94007-091B-43A1-A0DA-8C750B1788E4}" destId="{50DF21D0-44C4-4396-ADCD-2086C2380FB4}" srcOrd="2" destOrd="0" presId="urn:microsoft.com/office/officeart/2005/8/layout/hierarchy4"/>
    <dgm:cxn modelId="{9A803ECD-4AEA-4D0B-92FE-0BE7A08E6739}" type="presParOf" srcId="{50DF21D0-44C4-4396-ADCD-2086C2380FB4}" destId="{7F44268D-A71E-4C50-A351-79D8667EA484}" srcOrd="0" destOrd="0" presId="urn:microsoft.com/office/officeart/2005/8/layout/hierarchy4"/>
    <dgm:cxn modelId="{18B2DFA8-5305-4A28-BDAB-FF27A66978B7}" type="presParOf" srcId="{7F44268D-A71E-4C50-A351-79D8667EA484}" destId="{9F09ED19-8BC8-41EC-BDDF-53E1840893CE}" srcOrd="0" destOrd="0" presId="urn:microsoft.com/office/officeart/2005/8/layout/hierarchy4"/>
    <dgm:cxn modelId="{79FCAD97-2535-460B-977A-8A2881B8E2F0}" type="presParOf" srcId="{7F44268D-A71E-4C50-A351-79D8667EA484}" destId="{1533A71A-9AF6-46FB-B6E5-6FBC61D8284A}" srcOrd="1" destOrd="0" presId="urn:microsoft.com/office/officeart/2005/8/layout/hierarchy4"/>
    <dgm:cxn modelId="{72361E58-4DB9-4E4C-B37E-22E1998428D9}" type="presParOf" srcId="{50DF21D0-44C4-4396-ADCD-2086C2380FB4}" destId="{73412E63-AB23-49B1-BFAA-135F5BBA357B}" srcOrd="1" destOrd="0" presId="urn:microsoft.com/office/officeart/2005/8/layout/hierarchy4"/>
    <dgm:cxn modelId="{BCD66564-E423-489C-BF79-43CEC39414CD}" type="presParOf" srcId="{50DF21D0-44C4-4396-ADCD-2086C2380FB4}" destId="{08C33F56-2F73-4265-8070-9001781F8AE0}" srcOrd="2" destOrd="0" presId="urn:microsoft.com/office/officeart/2005/8/layout/hierarchy4"/>
    <dgm:cxn modelId="{1334E466-576D-4A29-82E0-52F8C52D031D}" type="presParOf" srcId="{08C33F56-2F73-4265-8070-9001781F8AE0}" destId="{2A0E2E03-DAFE-4EF6-8B84-6197415A3736}" srcOrd="0" destOrd="0" presId="urn:microsoft.com/office/officeart/2005/8/layout/hierarchy4"/>
    <dgm:cxn modelId="{7E0F29E2-048C-46BE-B292-64603077DB35}" type="presParOf" srcId="{08C33F56-2F73-4265-8070-9001781F8AE0}" destId="{10B39D3E-3A09-460E-9FDF-97B51D7A1A12}" srcOrd="1" destOrd="0" presId="urn:microsoft.com/office/officeart/2005/8/layout/hierarchy4"/>
    <dgm:cxn modelId="{69844F46-29E4-476A-BC62-0869B4D97F2A}" type="presParOf" srcId="{6C593CC5-E1BC-44A9-88AD-19583C669F9E}" destId="{A7C33707-FC0A-4733-B86C-3E5C9A961B4D}" srcOrd="1" destOrd="0" presId="urn:microsoft.com/office/officeart/2005/8/layout/hierarchy4"/>
    <dgm:cxn modelId="{14764708-743B-4E48-9395-AFC95FE44DF5}" type="presParOf" srcId="{6C593CC5-E1BC-44A9-88AD-19583C669F9E}" destId="{25E4C9DD-A879-4C2C-ABDF-8F3BB24D990C}" srcOrd="2" destOrd="0" presId="urn:microsoft.com/office/officeart/2005/8/layout/hierarchy4"/>
    <dgm:cxn modelId="{EDA66CD0-127D-494B-95F1-FD40D0344A61}" type="presParOf" srcId="{25E4C9DD-A879-4C2C-ABDF-8F3BB24D990C}" destId="{466D08C3-99F5-4244-97EE-DBE9330B1EE9}" srcOrd="0" destOrd="0" presId="urn:microsoft.com/office/officeart/2005/8/layout/hierarchy4"/>
    <dgm:cxn modelId="{14C9D297-15C8-4F0D-B6A7-3C701B5A7A2F}" type="presParOf" srcId="{25E4C9DD-A879-4C2C-ABDF-8F3BB24D990C}" destId="{D653CC0A-81AB-4305-B244-9CB0A46FE8E1}" srcOrd="1" destOrd="0" presId="urn:microsoft.com/office/officeart/2005/8/layout/hierarchy4"/>
    <dgm:cxn modelId="{97E32F76-F029-411E-A979-610396B0D66A}" type="presParOf" srcId="{25E4C9DD-A879-4C2C-ABDF-8F3BB24D990C}" destId="{D3FAA0ED-2399-4864-A68B-F7B4EE18A621}" srcOrd="2" destOrd="0" presId="urn:microsoft.com/office/officeart/2005/8/layout/hierarchy4"/>
    <dgm:cxn modelId="{B38FB4AA-B29B-46DD-8074-1F10170F81A7}" type="presParOf" srcId="{D3FAA0ED-2399-4864-A68B-F7B4EE18A621}" destId="{60D7A853-3FF7-4181-A641-B1A22FFC5C89}" srcOrd="0" destOrd="0" presId="urn:microsoft.com/office/officeart/2005/8/layout/hierarchy4"/>
    <dgm:cxn modelId="{D5F94D76-CEE6-4F8D-A4A9-1CC2BB852F37}" type="presParOf" srcId="{60D7A853-3FF7-4181-A641-B1A22FFC5C89}" destId="{3C0EC735-2C97-48DF-B23E-0CDD4966068E}" srcOrd="0" destOrd="0" presId="urn:microsoft.com/office/officeart/2005/8/layout/hierarchy4"/>
    <dgm:cxn modelId="{8D223FB0-1128-4163-9F5D-BB14C48B8AFD}" type="presParOf" srcId="{60D7A853-3FF7-4181-A641-B1A22FFC5C89}" destId="{A57C1B0C-4033-488E-A17C-0B683B11C993}" srcOrd="1" destOrd="0" presId="urn:microsoft.com/office/officeart/2005/8/layout/hierarchy4"/>
    <dgm:cxn modelId="{26221A6E-B1C9-4A96-A4A9-B6F19082D644}" type="presParOf" srcId="{60D7A853-3FF7-4181-A641-B1A22FFC5C89}" destId="{B4B1B17D-0F9B-4105-A6EC-6A2C8094A796}" srcOrd="2" destOrd="0" presId="urn:microsoft.com/office/officeart/2005/8/layout/hierarchy4"/>
    <dgm:cxn modelId="{64429940-6BDF-41F3-B63F-7AA2C4308EEC}" type="presParOf" srcId="{B4B1B17D-0F9B-4105-A6EC-6A2C8094A796}" destId="{B10ED139-E1CC-4D87-94FA-3F3A5EA7C51D}" srcOrd="0" destOrd="0" presId="urn:microsoft.com/office/officeart/2005/8/layout/hierarchy4"/>
    <dgm:cxn modelId="{6B03C712-7056-4C86-9672-5F9F209CFEF2}" type="presParOf" srcId="{B10ED139-E1CC-4D87-94FA-3F3A5EA7C51D}" destId="{3FA68991-DDAD-4F7E-88C3-811A71A92748}" srcOrd="0" destOrd="0" presId="urn:microsoft.com/office/officeart/2005/8/layout/hierarchy4"/>
    <dgm:cxn modelId="{DFE0F35A-E1E7-429A-A100-0162FF127E69}" type="presParOf" srcId="{B10ED139-E1CC-4D87-94FA-3F3A5EA7C51D}" destId="{668CB348-771E-4BC7-AC48-83D02DF75008}" srcOrd="1" destOrd="0" presId="urn:microsoft.com/office/officeart/2005/8/layout/hierarchy4"/>
    <dgm:cxn modelId="{BFEF9EDA-2184-4568-A091-849471466718}" type="presParOf" srcId="{6C593CC5-E1BC-44A9-88AD-19583C669F9E}" destId="{C2D22922-EC08-4B3F-9D34-25350FE6D698}" srcOrd="3" destOrd="0" presId="urn:microsoft.com/office/officeart/2005/8/layout/hierarchy4"/>
    <dgm:cxn modelId="{AC5D6E92-EF13-4DFC-BFC5-9014F72496B2}" type="presParOf" srcId="{6C593CC5-E1BC-44A9-88AD-19583C669F9E}" destId="{22CB242D-0E46-46AB-A434-45F18FB73D20}" srcOrd="4" destOrd="0" presId="urn:microsoft.com/office/officeart/2005/8/layout/hierarchy4"/>
    <dgm:cxn modelId="{7C45F075-076D-4B7E-BC31-61FD95848527}" type="presParOf" srcId="{22CB242D-0E46-46AB-A434-45F18FB73D20}" destId="{50070145-8608-46DE-A2B3-A5083D6CF22C}" srcOrd="0" destOrd="0" presId="urn:microsoft.com/office/officeart/2005/8/layout/hierarchy4"/>
    <dgm:cxn modelId="{1E860906-0F5E-498E-83AF-BC86D13CD731}" type="presParOf" srcId="{22CB242D-0E46-46AB-A434-45F18FB73D20}" destId="{7BDD7F39-7CCF-4AE2-9FC8-92C301C656B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F08B-40DA-4BC5-A7B3-EE1C638A49A1}">
      <dsp:nvSpPr>
        <dsp:cNvPr id="0" name=""/>
        <dsp:cNvSpPr/>
      </dsp:nvSpPr>
      <dsp:spPr>
        <a:xfrm>
          <a:off x="1261" y="679"/>
          <a:ext cx="10994079"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National Risk Assessment of MLTF 2020, accountancy sector was highlighted as a crucial gateway for criminals looking to disguise the origin of their funds. </a:t>
          </a:r>
        </a:p>
      </dsp:txBody>
      <dsp:txXfrm>
        <a:off x="35157" y="34575"/>
        <a:ext cx="10926287" cy="1089515"/>
      </dsp:txXfrm>
    </dsp:sp>
    <dsp:sp modelId="{BCCEE884-D34A-42C8-A942-DC10B9230DDA}">
      <dsp:nvSpPr>
        <dsp:cNvPr id="0" name=""/>
        <dsp:cNvSpPr/>
      </dsp:nvSpPr>
      <dsp:spPr>
        <a:xfrm>
          <a:off x="1261" y="1299010"/>
          <a:ext cx="7181673"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Accountants involved in money laundering cases tend to be negligent or unwittingly involved. </a:t>
          </a:r>
        </a:p>
      </dsp:txBody>
      <dsp:txXfrm>
        <a:off x="35157" y="1332906"/>
        <a:ext cx="7113881" cy="1089515"/>
      </dsp:txXfrm>
    </dsp:sp>
    <dsp:sp modelId="{9F09ED19-8BC8-41EC-BDDF-53E1840893CE}">
      <dsp:nvSpPr>
        <dsp:cNvPr id="0" name=""/>
        <dsp:cNvSpPr/>
      </dsp:nvSpPr>
      <dsp:spPr>
        <a:xfrm>
          <a:off x="1261"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The sector is assessed as high risk as the services they provide can be used to:</a:t>
          </a:r>
        </a:p>
      </dsp:txBody>
      <dsp:txXfrm>
        <a:off x="35157" y="2631237"/>
        <a:ext cx="3449187" cy="1089515"/>
      </dsp:txXfrm>
    </dsp:sp>
    <dsp:sp modelId="{FFCFCDAA-F55E-454D-A44C-55318817CC13}">
      <dsp:nvSpPr>
        <dsp:cNvPr id="0" name=""/>
        <dsp:cNvSpPr/>
      </dsp:nvSpPr>
      <dsp:spPr>
        <a:xfrm>
          <a:off x="3647244" y="3896352"/>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Evade tax</a:t>
          </a:r>
        </a:p>
      </dsp:txBody>
      <dsp:txXfrm>
        <a:off x="3681140" y="3930248"/>
        <a:ext cx="3449187" cy="1089515"/>
      </dsp:txXfrm>
    </dsp:sp>
    <dsp:sp modelId="{2A0E2E03-DAFE-4EF6-8B84-6197415A3736}">
      <dsp:nvSpPr>
        <dsp:cNvPr id="0" name=""/>
        <dsp:cNvSpPr/>
      </dsp:nvSpPr>
      <dsp:spPr>
        <a:xfrm>
          <a:off x="3665954"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Gain legitimacy</a:t>
          </a:r>
        </a:p>
      </dsp:txBody>
      <dsp:txXfrm>
        <a:off x="3699850" y="2631237"/>
        <a:ext cx="3449187" cy="1089515"/>
      </dsp:txXfrm>
    </dsp:sp>
    <dsp:sp modelId="{466D08C3-99F5-4244-97EE-DBE9330B1EE9}">
      <dsp:nvSpPr>
        <dsp:cNvPr id="0" name=""/>
        <dsp:cNvSpPr/>
      </dsp:nvSpPr>
      <dsp:spPr>
        <a:xfrm>
          <a:off x="7478361" y="1299010"/>
          <a:ext cx="3516979" cy="11573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Accountants fail to recognise the threat of money laundering.</a:t>
          </a:r>
        </a:p>
      </dsp:txBody>
      <dsp:txXfrm>
        <a:off x="7512257" y="1332906"/>
        <a:ext cx="3449187" cy="1089515"/>
      </dsp:txXfrm>
    </dsp:sp>
    <dsp:sp modelId="{3C0EC735-2C97-48DF-B23E-0CDD4966068E}">
      <dsp:nvSpPr>
        <dsp:cNvPr id="0" name=""/>
        <dsp:cNvSpPr/>
      </dsp:nvSpPr>
      <dsp:spPr>
        <a:xfrm>
          <a:off x="7478361" y="2597341"/>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Create corporate structures which disguise activity</a:t>
          </a:r>
        </a:p>
      </dsp:txBody>
      <dsp:txXfrm>
        <a:off x="7512257" y="2631237"/>
        <a:ext cx="3449187" cy="1089515"/>
      </dsp:txXfrm>
    </dsp:sp>
    <dsp:sp modelId="{3FA68991-DDAD-4F7E-88C3-811A71A92748}">
      <dsp:nvSpPr>
        <dsp:cNvPr id="0" name=""/>
        <dsp:cNvSpPr/>
      </dsp:nvSpPr>
      <dsp:spPr>
        <a:xfrm>
          <a:off x="7478361" y="3895672"/>
          <a:ext cx="3516979" cy="1157307"/>
        </a:xfrm>
        <a:prstGeom prst="roundRect">
          <a:avLst>
            <a:gd name="adj" fmla="val 10000"/>
          </a:avLst>
        </a:prstGeom>
        <a:solidFill>
          <a:schemeClr val="accent1">
            <a:hueOff val="0"/>
            <a:satOff val="0"/>
            <a:lumOff val="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Facilitate transactions through client accounts</a:t>
          </a:r>
        </a:p>
      </dsp:txBody>
      <dsp:txXfrm>
        <a:off x="7512257" y="3929568"/>
        <a:ext cx="3449187" cy="108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F08B-40DA-4BC5-A7B3-EE1C638A49A1}">
      <dsp:nvSpPr>
        <dsp:cNvPr id="0" name=""/>
        <dsp:cNvSpPr/>
      </dsp:nvSpPr>
      <dsp:spPr>
        <a:xfrm>
          <a:off x="22474" y="430"/>
          <a:ext cx="10545834" cy="13856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u="sng" kern="1200" dirty="0"/>
            <a:t>Why</a:t>
          </a:r>
          <a:r>
            <a:rPr lang="en-GB" sz="1800" b="0" u="none" kern="1200" dirty="0"/>
            <a:t> you are suspicious or have knowledge?</a:t>
          </a:r>
          <a:endParaRPr lang="en-GB" sz="1800" kern="1200" dirty="0"/>
        </a:p>
      </dsp:txBody>
      <dsp:txXfrm>
        <a:off x="63059" y="41015"/>
        <a:ext cx="10464664" cy="1304503"/>
      </dsp:txXfrm>
    </dsp:sp>
    <dsp:sp modelId="{BCCEE884-D34A-42C8-A942-DC10B9230DDA}">
      <dsp:nvSpPr>
        <dsp:cNvPr id="0" name=""/>
        <dsp:cNvSpPr/>
      </dsp:nvSpPr>
      <dsp:spPr>
        <a:xfrm>
          <a:off x="5016" y="1520909"/>
          <a:ext cx="5132041"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What</a:t>
          </a:r>
          <a:r>
            <a:rPr lang="en-GB" sz="1800" kern="1200" dirty="0"/>
            <a:t> is the value of the criminality suspected? </a:t>
          </a:r>
        </a:p>
      </dsp:txBody>
      <dsp:txXfrm>
        <a:off x="42495" y="1558388"/>
        <a:ext cx="5057083" cy="1204684"/>
      </dsp:txXfrm>
    </dsp:sp>
    <dsp:sp modelId="{9F09ED19-8BC8-41EC-BDDF-53E1840893CE}">
      <dsp:nvSpPr>
        <dsp:cNvPr id="0" name=""/>
        <dsp:cNvSpPr/>
      </dsp:nvSpPr>
      <dsp:spPr>
        <a:xfrm>
          <a:off x="5016"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How</a:t>
          </a:r>
          <a:r>
            <a:rPr lang="en-GB" sz="1800" kern="1200" dirty="0"/>
            <a:t> are they involved? </a:t>
          </a:r>
        </a:p>
      </dsp:txBody>
      <dsp:txXfrm>
        <a:off x="42495" y="2972835"/>
        <a:ext cx="2438284" cy="1204684"/>
      </dsp:txXfrm>
    </dsp:sp>
    <dsp:sp modelId="{2A0E2E03-DAFE-4EF6-8B84-6197415A3736}">
      <dsp:nvSpPr>
        <dsp:cNvPr id="0" name=""/>
        <dsp:cNvSpPr/>
      </dsp:nvSpPr>
      <dsp:spPr>
        <a:xfrm>
          <a:off x="2623814"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What</a:t>
          </a:r>
          <a:r>
            <a:rPr lang="en-GB" sz="1800" kern="1200" dirty="0"/>
            <a:t> is the criminality suspected?</a:t>
          </a:r>
        </a:p>
      </dsp:txBody>
      <dsp:txXfrm>
        <a:off x="2661293" y="2972835"/>
        <a:ext cx="2438284" cy="1204684"/>
      </dsp:txXfrm>
    </dsp:sp>
    <dsp:sp modelId="{466D08C3-99F5-4244-97EE-DBE9330B1EE9}">
      <dsp:nvSpPr>
        <dsp:cNvPr id="0" name=""/>
        <dsp:cNvSpPr/>
      </dsp:nvSpPr>
      <dsp:spPr>
        <a:xfrm>
          <a:off x="5348169" y="1520909"/>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Who</a:t>
          </a:r>
          <a:r>
            <a:rPr lang="en-GB" sz="1800" kern="1200" dirty="0"/>
            <a:t> is involved? </a:t>
          </a:r>
        </a:p>
      </dsp:txBody>
      <dsp:txXfrm>
        <a:off x="5385648" y="1558388"/>
        <a:ext cx="2438284" cy="1204684"/>
      </dsp:txXfrm>
    </dsp:sp>
    <dsp:sp modelId="{3C0EC735-2C97-48DF-B23E-0CDD4966068E}">
      <dsp:nvSpPr>
        <dsp:cNvPr id="0" name=""/>
        <dsp:cNvSpPr/>
      </dsp:nvSpPr>
      <dsp:spPr>
        <a:xfrm>
          <a:off x="5348169" y="2935356"/>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kern="1200" dirty="0"/>
            <a:t>Where</a:t>
          </a:r>
          <a:r>
            <a:rPr lang="en-GB" sz="1800" kern="1200" dirty="0"/>
            <a:t> has the suspected criminality taken place?</a:t>
          </a:r>
        </a:p>
      </dsp:txBody>
      <dsp:txXfrm>
        <a:off x="5385648" y="2972835"/>
        <a:ext cx="2438284" cy="1204684"/>
      </dsp:txXfrm>
    </dsp:sp>
    <dsp:sp modelId="{3FA68991-DDAD-4F7E-88C3-811A71A92748}">
      <dsp:nvSpPr>
        <dsp:cNvPr id="0" name=""/>
        <dsp:cNvSpPr/>
      </dsp:nvSpPr>
      <dsp:spPr>
        <a:xfrm>
          <a:off x="8041963" y="2912791"/>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How</a:t>
          </a:r>
          <a:r>
            <a:rPr lang="en-GB" sz="1800" kern="1200" dirty="0"/>
            <a:t> did the circumstances arise? </a:t>
          </a:r>
        </a:p>
      </dsp:txBody>
      <dsp:txXfrm>
        <a:off x="8079442" y="2950270"/>
        <a:ext cx="2438284" cy="1204684"/>
      </dsp:txXfrm>
    </dsp:sp>
    <dsp:sp modelId="{50070145-8608-46DE-A2B3-A5083D6CF22C}">
      <dsp:nvSpPr>
        <dsp:cNvPr id="0" name=""/>
        <dsp:cNvSpPr/>
      </dsp:nvSpPr>
      <dsp:spPr>
        <a:xfrm>
          <a:off x="8072524" y="1520909"/>
          <a:ext cx="2513242" cy="12796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When</a:t>
          </a:r>
          <a:r>
            <a:rPr lang="en-GB" sz="1800" kern="1200" dirty="0"/>
            <a:t> did the circumstances arise? </a:t>
          </a:r>
        </a:p>
      </dsp:txBody>
      <dsp:txXfrm>
        <a:off x="8110003" y="1558388"/>
        <a:ext cx="2438284" cy="1204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AEE4-8652-4D25-9D23-F62A0C500898}" type="datetimeFigureOut">
              <a:rPr lang="en-GB" smtClean="0"/>
              <a:t>20/06/2021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B41DE-1533-4BEC-AB11-146DC9029894}" type="slidenum">
              <a:rPr lang="en-GB" smtClean="0"/>
              <a:t>‹#›</a:t>
            </a:fld>
            <a:endParaRPr lang="en-GB"/>
          </a:p>
        </p:txBody>
      </p:sp>
    </p:spTree>
    <p:extLst>
      <p:ext uri="{BB962C8B-B14F-4D97-AF65-F5344CB8AC3E}">
        <p14:creationId xmlns:p14="http://schemas.microsoft.com/office/powerpoint/2010/main" val="50637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bc.co.uk/news/uk-5019468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Tax_evasion" TargetMode="External"/><Relationship Id="rId7" Type="http://schemas.openxmlformats.org/officeDocument/2006/relationships/hyperlink" Target="https://en.wikipedia.org/wiki/Limited_liabilit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Anonymity" TargetMode="External"/><Relationship Id="rId5" Type="http://schemas.openxmlformats.org/officeDocument/2006/relationships/hyperlink" Target="https://en.wikipedia.org/wiki/Money_laundering" TargetMode="External"/><Relationship Id="rId4" Type="http://schemas.openxmlformats.org/officeDocument/2006/relationships/hyperlink" Target="https://en.wikipedia.org/wiki/Tax_avoidanc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legislation.gov.uk/ukpga/2002/29/content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legislation.gov.uk/ukpga/2000/11/content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riskscreen.com/kyc360/news/lockstitch-to-lockdown-labour-exploitation-and-financial-crime-amidst-coronavirus-in-the-textile-industr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257wV-AbKa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5400" b="1" u="sng" dirty="0"/>
              <a:t>PLEASE READ THE DISCLAIMER BEFORE CONTINUING. </a:t>
            </a:r>
          </a:p>
          <a:p>
            <a:endParaRPr lang="en-GB" sz="5400" b="1" u="sng" dirty="0"/>
          </a:p>
          <a:p>
            <a:r>
              <a:rPr lang="en-GB" sz="5400" b="1" u="sng" dirty="0"/>
              <a:t>It is also strongly advised that you read ACCA Factsheets to ensure all relevant areas of the training are covered; https://www.accaglobal.com/gb/en/technical-activities/data-and-information-security.html</a:t>
            </a:r>
          </a:p>
          <a:p>
            <a:endParaRPr lang="en-GB" sz="5400" b="1" u="sng" dirty="0"/>
          </a:p>
          <a:p>
            <a:endParaRPr lang="en-GB" sz="5400" b="1" u="sng" dirty="0"/>
          </a:p>
          <a:p>
            <a:r>
              <a:rPr lang="en-GB" sz="5400" b="1" u="sng" dirty="0"/>
              <a:t>June 2021</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373384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Training should cover predicate crimes and the red flags associated with them. For example, red flags associated with tax evasion would be over-stating losses, round numbers used for amounts, use of tax havens, under-declaring revenue and cash-intensive businesses. </a:t>
            </a:r>
          </a:p>
          <a:p>
            <a:pPr marL="0" indent="0">
              <a:buFont typeface="Arial" panose="020B0604020202020204" pitchFamily="34" charset="0"/>
              <a:buNone/>
            </a:pPr>
            <a:endParaRPr lang="en-US" i="0" dirty="0"/>
          </a:p>
          <a:p>
            <a:pPr marL="0" indent="0">
              <a:buFont typeface="Arial" panose="020B0604020202020204" pitchFamily="34" charset="0"/>
              <a:buNone/>
            </a:pPr>
            <a:r>
              <a:rPr lang="en-US" i="0" dirty="0"/>
              <a:t>This slide lists the red flags associated with human trafficking…</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“Listed on the slide are modern slavery and human trafficking indicators. Take a minute or two to read the slide.”</a:t>
            </a:r>
          </a:p>
          <a:p>
            <a:pPr marL="0" indent="0">
              <a:buFont typeface="Arial" panose="020B0604020202020204" pitchFamily="34" charset="0"/>
              <a:buNone/>
            </a:pPr>
            <a:endParaRPr lang="en-US" i="1"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“This includes sexual exploitation.”</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“The businesses that are typically linked with this crime are </a:t>
            </a:r>
            <a:r>
              <a:rPr lang="en-GB" sz="1200" i="1" kern="1200" dirty="0">
                <a:solidFill>
                  <a:schemeClr val="tx1"/>
                </a:solidFill>
                <a:latin typeface="Arial" panose="020B0604020202020204" pitchFamily="34" charset="0"/>
                <a:ea typeface="+mn-ea"/>
                <a:cs typeface="+mn-cs"/>
              </a:rPr>
              <a:t>beauty salons, nail bars, spas and massage parlours, restaurants.”</a:t>
            </a:r>
            <a:endParaRPr lang="en-US" i="1"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87024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solidFill>
                  <a:srgbClr val="FF0000"/>
                </a:solidFill>
              </a:rPr>
              <a:t>This video shows some red flags associated with drug trafficking using a real-life case.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dirty="0">
              <a:solidFill>
                <a:srgbClr val="FF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solidFill>
                  <a:srgbClr val="FF0000"/>
                </a:solidFill>
              </a:rPr>
              <a:t>Video: </a:t>
            </a:r>
            <a:r>
              <a:rPr lang="en-GB" dirty="0">
                <a:hlinkClick r:id="rId3"/>
              </a:rPr>
              <a:t>https://www.bbc.co.uk/news/uk-50194681</a:t>
            </a:r>
            <a:r>
              <a:rPr lang="en-GB" dirty="0"/>
              <a:t> (3min)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dirty="0">
              <a:solidFill>
                <a:srgbClr val="FF0000"/>
              </a:solidFill>
            </a:endParaRPr>
          </a:p>
          <a:p>
            <a:r>
              <a:rPr lang="en-GB" b="0" i="1" dirty="0">
                <a:solidFill>
                  <a:srgbClr val="FF0000"/>
                </a:solidFill>
              </a:rPr>
              <a:t>“We’re going to show you a video of a high-profile drug trafficking case. The drug trafficking itself is fairly typical. What is different or unusual about this case is that EY</a:t>
            </a:r>
            <a:r>
              <a:rPr lang="en-GB" b="1" i="1" dirty="0"/>
              <a:t>, a </a:t>
            </a:r>
            <a:r>
              <a:rPr lang="en-GB" i="1" dirty="0">
                <a:effectLst/>
              </a:rPr>
              <a:t>major consultancy firm, covered up evidence of smuggling by the organised crime gang.”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effectLst/>
              </a:rPr>
              <a:t>“EY failed to report suspicious activity at one of the world's largest gold refineries and then altered a compliance report to hide the crime. BBC Panorama found the gang laundered money by selling 3.6 tonnes of gold to the </a:t>
            </a:r>
            <a:r>
              <a:rPr lang="en-GB" i="1" dirty="0" err="1">
                <a:effectLst/>
              </a:rPr>
              <a:t>Kaloti</a:t>
            </a:r>
            <a:r>
              <a:rPr lang="en-GB" i="1" dirty="0">
                <a:effectLst/>
              </a:rPr>
              <a:t> refinery in Dubai. Twenty-seven members of the money laundering gang were jailed in France in 2017. The gang had collected cash from drug dealers in the UK and other European countries. They then laundered the dirty money by buying and selling black market gold.”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indent="0">
              <a:buNone/>
            </a:pPr>
            <a:endParaRPr lang="en-US" sz="1200" b="1" i="0" kern="1200" dirty="0">
              <a:solidFill>
                <a:schemeClr val="tx1"/>
              </a:solidFill>
              <a:effectLst/>
              <a:latin typeface="Arial" panose="020B0604020202020204" pitchFamily="34" charset="0"/>
              <a:ea typeface="+mn-ea"/>
              <a:cs typeface="+mn-cs"/>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9870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summarise the relevant law and regulations and how they are applicable to your firm and its employees, such as the Money Laundering Regulations, Proceeds of Crime Act and the Terrorist Financing Act. </a:t>
            </a:r>
          </a:p>
          <a:p>
            <a:endParaRPr lang="en-GB" dirty="0"/>
          </a:p>
          <a:p>
            <a:r>
              <a:rPr lang="en-GB" dirty="0"/>
              <a:t>You may also want to refer to the CCAB Guidance for the Accountancy Sector; https://www.ccab.org.uk/wp-content/uploads/2020/09/AMLGuidance2020.pdf </a:t>
            </a:r>
          </a:p>
          <a:p>
            <a:endParaRPr lang="en-GB" dirty="0"/>
          </a:p>
          <a:p>
            <a:r>
              <a:rPr lang="en-GB" dirty="0"/>
              <a:t>You should also consider tipping off and employees’ legal obligations to report suspicious activity.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12</a:t>
            </a:fld>
            <a:endParaRPr lang="en-GB" dirty="0"/>
          </a:p>
        </p:txBody>
      </p:sp>
    </p:spTree>
    <p:extLst>
      <p:ext uri="{BB962C8B-B14F-4D97-AF65-F5344CB8AC3E}">
        <p14:creationId xmlns:p14="http://schemas.microsoft.com/office/powerpoint/2010/main" val="154307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1" kern="1200" dirty="0">
                <a:solidFill>
                  <a:schemeClr val="tx1"/>
                </a:solidFill>
                <a:effectLst/>
                <a:latin typeface="Arial" panose="020B0604020202020204" pitchFamily="34" charset="0"/>
                <a:ea typeface="+mn-ea"/>
                <a:cs typeface="+mn-cs"/>
              </a:rPr>
              <a:t>This slide summarises Tipping off. It is recommended that you give some hypothetical scenarios to discuss what should be done. The next slide has a typical scenario you can use. </a:t>
            </a:r>
          </a:p>
          <a:p>
            <a:endParaRPr lang="en-GB" sz="900" b="0" i="1" kern="1200" dirty="0">
              <a:solidFill>
                <a:schemeClr val="tx1"/>
              </a:solidFill>
              <a:effectLst/>
              <a:latin typeface="Arial" panose="020B0604020202020204" pitchFamily="34" charset="0"/>
              <a:ea typeface="+mn-ea"/>
              <a:cs typeface="+mn-cs"/>
            </a:endParaRPr>
          </a:p>
          <a:p>
            <a:r>
              <a:rPr lang="en-GB" sz="900" b="0" i="1" kern="1200" dirty="0">
                <a:solidFill>
                  <a:schemeClr val="tx1"/>
                </a:solidFill>
                <a:effectLst/>
                <a:latin typeface="Arial" panose="020B0604020202020204" pitchFamily="34" charset="0"/>
                <a:ea typeface="+mn-ea"/>
                <a:cs typeface="+mn-cs"/>
              </a:rPr>
              <a:t>You should also discuss the possible consequences of tipping off. </a:t>
            </a:r>
          </a:p>
          <a:p>
            <a:endParaRPr lang="en-GB" sz="900" b="1" kern="1200" dirty="0">
              <a:solidFill>
                <a:schemeClr val="tx1"/>
              </a:solidFill>
              <a:effectLst/>
              <a:latin typeface="Arial" panose="020B0604020202020204" pitchFamily="34" charset="0"/>
              <a:ea typeface="+mn-ea"/>
              <a:cs typeface="+mn-cs"/>
            </a:endParaRPr>
          </a:p>
          <a:p>
            <a:r>
              <a:rPr lang="en-GB" sz="900" b="1" kern="1200" dirty="0">
                <a:solidFill>
                  <a:schemeClr val="tx1"/>
                </a:solidFill>
                <a:effectLst/>
                <a:latin typeface="Arial" panose="020B0604020202020204" pitchFamily="34" charset="0"/>
                <a:ea typeface="+mn-ea"/>
                <a:cs typeface="+mn-cs"/>
              </a:rPr>
              <a:t>Tipping Off: FATF Recommendation 21(b) explanation^</a:t>
            </a:r>
          </a:p>
          <a:p>
            <a:endParaRPr lang="en-GB" sz="900" b="1" kern="1200" dirty="0">
              <a:solidFill>
                <a:schemeClr val="tx1"/>
              </a:solidFill>
              <a:effectLst/>
              <a:latin typeface="Arial" panose="020B0604020202020204" pitchFamily="34" charset="0"/>
              <a:ea typeface="+mn-ea"/>
              <a:cs typeface="+mn-cs"/>
            </a:endParaRPr>
          </a:p>
          <a:p>
            <a:r>
              <a:rPr lang="en-GB" sz="900" b="0" i="1" kern="1200" dirty="0">
                <a:solidFill>
                  <a:schemeClr val="tx1"/>
                </a:solidFill>
                <a:effectLst/>
                <a:latin typeface="Arial" panose="020B0604020202020204" pitchFamily="34" charset="0"/>
                <a:ea typeface="+mn-ea"/>
                <a:cs typeface="+mn-cs"/>
              </a:rPr>
              <a:t>Even if you know an SAR has been filed, it does not mean you cannot gather further information or ask questions. You just need to be even more cautious. </a:t>
            </a:r>
          </a:p>
          <a:p>
            <a:endParaRPr lang="en-GB" sz="900" b="0" kern="1200" dirty="0">
              <a:solidFill>
                <a:schemeClr val="tx1"/>
              </a:solidFill>
              <a:effectLst/>
              <a:latin typeface="Arial" panose="020B0604020202020204" pitchFamily="34" charset="0"/>
              <a:ea typeface="+mn-ea"/>
              <a:cs typeface="+mn-cs"/>
            </a:endParaRPr>
          </a:p>
          <a:p>
            <a:endParaRPr lang="en-GB" b="0" dirty="0"/>
          </a:p>
          <a:p>
            <a:endParaRPr lang="en-GB" dirty="0"/>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13</a:t>
            </a:fld>
            <a:endParaRPr lang="en-GB" dirty="0"/>
          </a:p>
        </p:txBody>
      </p:sp>
    </p:spTree>
    <p:extLst>
      <p:ext uri="{BB962C8B-B14F-4D97-AF65-F5344CB8AC3E}">
        <p14:creationId xmlns:p14="http://schemas.microsoft.com/office/powerpoint/2010/main" val="349530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i="0"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latin typeface="Calibri" panose="020F0502020204030204" pitchFamily="34" charset="0"/>
              </a:rPr>
              <a:t>Yes, this</a:t>
            </a:r>
            <a:r>
              <a:rPr lang="en-GB" i="1" baseline="0" dirty="0">
                <a:latin typeface="Calibri" panose="020F0502020204030204" pitchFamily="34" charset="0"/>
              </a:rPr>
              <a:t> is tipping off. The </a:t>
            </a:r>
            <a:r>
              <a:rPr lang="en-GB" sz="900" i="1" kern="1200" baseline="0" dirty="0">
                <a:solidFill>
                  <a:schemeClr val="tx1"/>
                </a:solidFill>
                <a:effectLst/>
                <a:latin typeface="Arial" panose="020B0604020202020204" pitchFamily="34" charset="0"/>
                <a:ea typeface="+mn-ea"/>
                <a:cs typeface="+mn-cs"/>
              </a:rPr>
              <a:t>T</a:t>
            </a:r>
            <a:r>
              <a:rPr lang="en-GB" sz="900" i="1" kern="1200" dirty="0">
                <a:solidFill>
                  <a:schemeClr val="tx1"/>
                </a:solidFill>
                <a:effectLst/>
                <a:latin typeface="Arial" panose="020B0604020202020204" pitchFamily="34" charset="0"/>
                <a:ea typeface="+mn-ea"/>
                <a:cs typeface="+mn-cs"/>
              </a:rPr>
              <a:t>ipping-off offence can be committed by communicating prejudicial information to people other than to suspected customers. Communications with suspected customers’ representatives, such as lawyers or trustees, family members, advisers and third parties (such as journalists), must also be treated in the same way.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i="1"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1" baseline="0" dirty="0">
              <a:latin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14</a:t>
            </a:fld>
            <a:endParaRPr lang="en-GB" dirty="0"/>
          </a:p>
        </p:txBody>
      </p:sp>
    </p:spTree>
    <p:extLst>
      <p:ext uri="{BB962C8B-B14F-4D97-AF65-F5344CB8AC3E}">
        <p14:creationId xmlns:p14="http://schemas.microsoft.com/office/powerpoint/2010/main" val="77085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who the MLRO is and what the MLRO does – and how staff must report suspicious activity to the MLRO. </a:t>
            </a:r>
          </a:p>
          <a:p>
            <a:endParaRPr lang="en-GB" dirty="0"/>
          </a:p>
          <a:p>
            <a:r>
              <a:rPr lang="en-GB" dirty="0"/>
              <a:t>Below is an extract from the CCAB guidance that you may want to alter: </a:t>
            </a:r>
          </a:p>
          <a:p>
            <a:endParaRPr lang="en-GB" dirty="0"/>
          </a:p>
          <a:p>
            <a:r>
              <a:rPr lang="en-US" dirty="0"/>
              <a:t>The MLRO should:</a:t>
            </a:r>
          </a:p>
          <a:p>
            <a:r>
              <a:rPr lang="en-US" dirty="0"/>
              <a:t>• have oversight of, and be involved in, MLTF risk assessments;</a:t>
            </a:r>
          </a:p>
          <a:p>
            <a:r>
              <a:rPr lang="en-US" dirty="0"/>
              <a:t>• take reasonable steps to access any relevant information about the business;</a:t>
            </a:r>
          </a:p>
          <a:p>
            <a:r>
              <a:rPr lang="en-US" dirty="0"/>
              <a:t>• obtain and use national and international findings to inform their performance of their</a:t>
            </a:r>
          </a:p>
          <a:p>
            <a:r>
              <a:rPr lang="en-US" dirty="0"/>
              <a:t>role;</a:t>
            </a:r>
          </a:p>
          <a:p>
            <a:r>
              <a:rPr lang="en-US" dirty="0"/>
              <a:t>• create and maintain the business’s risk-based approach to preventing MLTF;</a:t>
            </a:r>
          </a:p>
          <a:p>
            <a:r>
              <a:rPr lang="en-US" dirty="0"/>
              <a:t>• support and coordinate management’s focus on MLTF risks in each individual business</a:t>
            </a:r>
          </a:p>
          <a:p>
            <a:r>
              <a:rPr lang="en-US" dirty="0"/>
              <a:t>area. This involves developing and implementing systems, controls, policies and</a:t>
            </a:r>
          </a:p>
          <a:p>
            <a:r>
              <a:rPr lang="en-US" dirty="0"/>
              <a:t>procedures that are appropriate to each business area;</a:t>
            </a:r>
          </a:p>
          <a:p>
            <a:r>
              <a:rPr lang="en-US" dirty="0"/>
              <a:t>• take reasonable steps to ensure the creation and maintenance of MLTF documentation;</a:t>
            </a:r>
          </a:p>
          <a:p>
            <a:r>
              <a:rPr lang="en-US" dirty="0"/>
              <a:t>• develop Customer Due Diligence (CDD) policies and procedures;</a:t>
            </a:r>
          </a:p>
          <a:p>
            <a:r>
              <a:rPr lang="en-US" dirty="0"/>
              <a:t>• ensure the creation of the systems and controls needed to enable staff to make internal</a:t>
            </a:r>
          </a:p>
          <a:p>
            <a:r>
              <a:rPr lang="en-US" dirty="0"/>
              <a:t>SARs in compliance with POCA;</a:t>
            </a:r>
          </a:p>
          <a:p>
            <a:r>
              <a:rPr lang="en-US" dirty="0"/>
              <a:t>• receive internal SARs and make external SARs to the NCA;</a:t>
            </a:r>
          </a:p>
          <a:p>
            <a:r>
              <a:rPr lang="en-US" dirty="0"/>
              <a:t>• take remedial action where controls are ineffective;</a:t>
            </a:r>
          </a:p>
          <a:p>
            <a:r>
              <a:rPr lang="en-US" dirty="0"/>
              <a:t>• draw attention to the areas in which systems and controls are effective and where</a:t>
            </a:r>
          </a:p>
          <a:p>
            <a:r>
              <a:rPr lang="en-US" dirty="0"/>
              <a:t>improvements could be made;</a:t>
            </a:r>
          </a:p>
          <a:p>
            <a:r>
              <a:rPr lang="en-US" dirty="0"/>
              <a:t>• take reasonable steps to establish and maintain adequate arrangements for awareness</a:t>
            </a:r>
          </a:p>
          <a:p>
            <a:r>
              <a:rPr lang="en-US" dirty="0"/>
              <a:t>and training;</a:t>
            </a:r>
          </a:p>
          <a:p>
            <a:r>
              <a:rPr lang="en-US" dirty="0"/>
              <a:t>• receive the findings of relevant audits and compliance reviews (both internal and external)</a:t>
            </a:r>
          </a:p>
          <a:p>
            <a:r>
              <a:rPr lang="en-US" dirty="0"/>
              <a:t>and communicate these to the board (or equivalent managing body)</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15</a:t>
            </a:fld>
            <a:endParaRPr lang="en-GB" dirty="0"/>
          </a:p>
        </p:txBody>
      </p:sp>
    </p:spTree>
    <p:extLst>
      <p:ext uri="{BB962C8B-B14F-4D97-AF65-F5344CB8AC3E}">
        <p14:creationId xmlns:p14="http://schemas.microsoft.com/office/powerpoint/2010/main" val="12379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you onboard a client: for example, what information and documents your staff should review. You should then advise them on potential red flags at this point (e.g. if a client is being evasive). It could also cover ongoing monitoring.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16</a:t>
            </a:fld>
            <a:endParaRPr lang="en-GB" dirty="0"/>
          </a:p>
        </p:txBody>
      </p:sp>
    </p:spTree>
    <p:extLst>
      <p:ext uri="{BB962C8B-B14F-4D97-AF65-F5344CB8AC3E}">
        <p14:creationId xmlns:p14="http://schemas.microsoft.com/office/powerpoint/2010/main" val="3098185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b="1" i="0" kern="1200" dirty="0">
                <a:solidFill>
                  <a:schemeClr val="tx1"/>
                </a:solidFill>
                <a:effectLst/>
                <a:latin typeface="Arial" panose="020B0604020202020204" pitchFamily="34" charset="0"/>
                <a:ea typeface="+mn-ea"/>
                <a:cs typeface="+mn-cs"/>
              </a:rPr>
              <a:t>1. What is CDD? </a:t>
            </a:r>
          </a:p>
          <a:p>
            <a:r>
              <a:rPr lang="en-US" b="1" dirty="0"/>
              <a:t>2. Why it is important? </a:t>
            </a:r>
            <a:r>
              <a:rPr lang="en-US" dirty="0">
                <a:latin typeface="Calibri" panose="020F0502020204030204" pitchFamily="34" charset="0"/>
                <a:cs typeface="Calibri" panose="020F0502020204030204" pitchFamily="34" charset="0"/>
              </a:rPr>
              <a:t>Effective CDD is, a key part of AML </a:t>
            </a:r>
            <a:r>
              <a:rPr lang="en-GB" noProof="0" dirty="0">
                <a:latin typeface="Calibri" panose="020F0502020204030204" pitchFamily="34" charset="0"/>
                <a:cs typeface="Calibri" panose="020F0502020204030204" pitchFamily="34" charset="0"/>
              </a:rPr>
              <a:t>defences</a:t>
            </a:r>
            <a:r>
              <a:rPr lang="en-US" dirty="0">
                <a:latin typeface="Calibri" panose="020F0502020204030204" pitchFamily="34" charset="0"/>
                <a:cs typeface="Calibri" panose="020F0502020204030204" pitchFamily="34" charset="0"/>
              </a:rPr>
              <a:t>. By knowing the identity of a client, including who owns and controls it, a business not only fulfils its legal and regulatory requirements; it equips itself to make informed decisions about the client’s standing and acceptability. CDD also helps a business to construct a better understanding of the client’s typical business activities. By understanding what is normal practice, it is easier to detect abnormal events, which, in turn, may point to money laundering activity.</a:t>
            </a:r>
          </a:p>
          <a:p>
            <a:pPr marL="0" indent="0">
              <a:buNone/>
            </a:pPr>
            <a:r>
              <a:rPr lang="en-US" sz="900" b="1" i="0" kern="1200" dirty="0">
                <a:solidFill>
                  <a:schemeClr val="tx1"/>
                </a:solidFill>
                <a:effectLst/>
                <a:latin typeface="Arial" panose="020B0604020202020204" pitchFamily="34" charset="0"/>
                <a:ea typeface="+mn-ea"/>
                <a:cs typeface="+mn-cs"/>
              </a:rPr>
              <a:t>3. Risk assessment: </a:t>
            </a:r>
            <a:r>
              <a:rPr lang="en-US" sz="900" b="0" i="0" kern="1200" baseline="0" dirty="0">
                <a:solidFill>
                  <a:schemeClr val="tx1"/>
                </a:solidFill>
                <a:effectLst/>
                <a:latin typeface="Arial" panose="020B0604020202020204" pitchFamily="34" charset="0"/>
                <a:ea typeface="+mn-ea"/>
                <a:cs typeface="+mn-cs"/>
              </a:rPr>
              <a:t>Customer risk: What do they do? Is there business cash intensive? </a:t>
            </a:r>
            <a:r>
              <a:rPr lang="en-GB" sz="900" b="0" i="0" kern="1200" baseline="0" noProof="0" dirty="0">
                <a:solidFill>
                  <a:schemeClr val="tx1"/>
                </a:solidFill>
                <a:effectLst/>
                <a:latin typeface="Arial" panose="020B0604020202020204" pitchFamily="34" charset="0"/>
                <a:ea typeface="+mn-ea"/>
                <a:cs typeface="+mn-cs"/>
              </a:rPr>
              <a:t>etc</a:t>
            </a:r>
          </a:p>
          <a:p>
            <a:pPr marL="171450" indent="-171450">
              <a:buFontTx/>
              <a:buChar char="-"/>
            </a:pPr>
            <a:r>
              <a:rPr lang="en-US" sz="900" b="0" i="0" kern="1200" baseline="0" dirty="0">
                <a:solidFill>
                  <a:schemeClr val="tx1"/>
                </a:solidFill>
                <a:effectLst/>
                <a:latin typeface="Arial" panose="020B0604020202020204" pitchFamily="34" charset="0"/>
                <a:ea typeface="+mn-ea"/>
                <a:cs typeface="+mn-cs"/>
              </a:rPr>
              <a:t>Product, service, transaction, delivery channel risk: is the service being provided high risk? Do we provide services without meeting the client? Are payments going to be received from third parties? </a:t>
            </a:r>
            <a:r>
              <a:rPr lang="en-GB" sz="900" b="0" i="0" kern="1200" baseline="0" noProof="0" dirty="0">
                <a:solidFill>
                  <a:schemeClr val="tx1"/>
                </a:solidFill>
                <a:effectLst/>
                <a:latin typeface="Arial" panose="020B0604020202020204" pitchFamily="34" charset="0"/>
                <a:ea typeface="+mn-ea"/>
                <a:cs typeface="+mn-cs"/>
              </a:rPr>
              <a:t>Etc</a:t>
            </a:r>
          </a:p>
          <a:p>
            <a:pPr marL="171450" indent="-171450">
              <a:buFontTx/>
              <a:buChar char="-"/>
            </a:pPr>
            <a:r>
              <a:rPr lang="en-US" sz="900" b="0" i="0" kern="1200" baseline="0" dirty="0">
                <a:solidFill>
                  <a:schemeClr val="tx1"/>
                </a:solidFill>
                <a:effectLst/>
                <a:latin typeface="Arial" panose="020B0604020202020204" pitchFamily="34" charset="0"/>
                <a:ea typeface="+mn-ea"/>
                <a:cs typeface="+mn-cs"/>
              </a:rPr>
              <a:t>Geographical risk: is the client based locally? Is the client based overseas? is the client based in a high-risk jurisdiction? Etc.</a:t>
            </a:r>
          </a:p>
          <a:p>
            <a:pPr marL="0" indent="0">
              <a:buFontTx/>
              <a:buNone/>
            </a:pPr>
            <a:r>
              <a:rPr lang="en-US" sz="900" b="0" i="0" kern="1200" baseline="0" dirty="0">
                <a:solidFill>
                  <a:schemeClr val="tx1"/>
                </a:solidFill>
                <a:effectLst/>
                <a:latin typeface="Arial" panose="020B0604020202020204" pitchFamily="34" charset="0"/>
                <a:ea typeface="+mn-ea"/>
                <a:cs typeface="+mn-cs"/>
              </a:rPr>
              <a:t>4) </a:t>
            </a:r>
            <a:r>
              <a:rPr lang="en-US" b="1" dirty="0">
                <a:latin typeface="Calibri" panose="020F0502020204030204" pitchFamily="34" charset="0"/>
                <a:cs typeface="Calibri" panose="020F0502020204030204" pitchFamily="34" charset="0"/>
              </a:rPr>
              <a:t>Risk </a:t>
            </a:r>
            <a:r>
              <a:rPr lang="en-GB" b="1" dirty="0">
                <a:latin typeface="Calibri" panose="020F0502020204030204" pitchFamily="34" charset="0"/>
                <a:cs typeface="Calibri" panose="020F0502020204030204" pitchFamily="34" charset="0"/>
              </a:rPr>
              <a:t>categorisation</a:t>
            </a:r>
            <a:r>
              <a:rPr lang="en-US" b="1" dirty="0">
                <a:latin typeface="Calibri" panose="020F0502020204030204" pitchFamily="34" charset="0"/>
                <a:cs typeface="Calibri" panose="020F0502020204030204" pitchFamily="34" charset="0"/>
              </a:rPr>
              <a:t>: </a:t>
            </a:r>
            <a:r>
              <a:rPr lang="en-US" sz="900" b="0" i="0" kern="1200" dirty="0">
                <a:solidFill>
                  <a:schemeClr val="tx1"/>
                </a:solidFill>
                <a:effectLst/>
                <a:latin typeface="Arial" panose="020B0604020202020204" pitchFamily="34" charset="0"/>
                <a:ea typeface="+mn-ea"/>
                <a:cs typeface="+mn-cs"/>
              </a:rPr>
              <a:t>Once the risk</a:t>
            </a:r>
            <a:r>
              <a:rPr lang="en-US" sz="900" b="0" i="0" kern="1200" baseline="0" dirty="0">
                <a:solidFill>
                  <a:schemeClr val="tx1"/>
                </a:solidFill>
                <a:effectLst/>
                <a:latin typeface="Arial" panose="020B0604020202020204" pitchFamily="34" charset="0"/>
                <a:ea typeface="+mn-ea"/>
                <a:cs typeface="+mn-cs"/>
              </a:rPr>
              <a:t> </a:t>
            </a:r>
            <a:r>
              <a:rPr lang="en-GB" sz="900" b="0" i="0" kern="1200" baseline="0" noProof="0" dirty="0">
                <a:solidFill>
                  <a:schemeClr val="tx1"/>
                </a:solidFill>
                <a:effectLst/>
                <a:latin typeface="Arial" panose="020B0604020202020204" pitchFamily="34" charset="0"/>
                <a:ea typeface="+mn-ea"/>
                <a:cs typeface="+mn-cs"/>
              </a:rPr>
              <a:t>assessment</a:t>
            </a:r>
            <a:r>
              <a:rPr lang="en-US" sz="900" b="0" i="0" kern="1200" baseline="0" dirty="0">
                <a:solidFill>
                  <a:schemeClr val="tx1"/>
                </a:solidFill>
                <a:effectLst/>
                <a:latin typeface="Arial" panose="020B0604020202020204" pitchFamily="34" charset="0"/>
                <a:ea typeface="+mn-ea"/>
                <a:cs typeface="+mn-cs"/>
              </a:rPr>
              <a:t> has been completed, a firm will then </a:t>
            </a:r>
            <a:r>
              <a:rPr lang="en-US" sz="900" b="0" i="0" kern="1200" baseline="0" dirty="0" err="1">
                <a:solidFill>
                  <a:schemeClr val="tx1"/>
                </a:solidFill>
                <a:effectLst/>
                <a:latin typeface="Arial" panose="020B0604020202020204" pitchFamily="34" charset="0"/>
                <a:ea typeface="+mn-ea"/>
                <a:cs typeface="+mn-cs"/>
              </a:rPr>
              <a:t>categorise</a:t>
            </a:r>
            <a:r>
              <a:rPr lang="en-US" sz="900" b="0" i="0" kern="1200" baseline="0" dirty="0">
                <a:solidFill>
                  <a:schemeClr val="tx1"/>
                </a:solidFill>
                <a:effectLst/>
                <a:latin typeface="Arial" panose="020B0604020202020204" pitchFamily="34" charset="0"/>
                <a:ea typeface="+mn-ea"/>
                <a:cs typeface="+mn-cs"/>
              </a:rPr>
              <a:t> their clients into low or high risk. It is this </a:t>
            </a:r>
            <a:r>
              <a:rPr lang="en-GB" sz="900" b="0" i="0" kern="1200" baseline="0" noProof="0" dirty="0">
                <a:solidFill>
                  <a:schemeClr val="tx1"/>
                </a:solidFill>
                <a:effectLst/>
                <a:latin typeface="Arial" panose="020B0604020202020204" pitchFamily="34" charset="0"/>
                <a:ea typeface="+mn-ea"/>
                <a:cs typeface="+mn-cs"/>
              </a:rPr>
              <a:t>risk</a:t>
            </a:r>
            <a:r>
              <a:rPr lang="en-US" sz="900" b="0" i="0" kern="1200" baseline="0" dirty="0">
                <a:solidFill>
                  <a:schemeClr val="tx1"/>
                </a:solidFill>
                <a:effectLst/>
                <a:latin typeface="Arial" panose="020B0604020202020204" pitchFamily="34" charset="0"/>
                <a:ea typeface="+mn-ea"/>
                <a:cs typeface="+mn-cs"/>
              </a:rPr>
              <a:t> </a:t>
            </a:r>
            <a:r>
              <a:rPr lang="en-GB" sz="900" b="0" i="0" kern="1200" baseline="0" noProof="0" dirty="0">
                <a:solidFill>
                  <a:schemeClr val="tx1"/>
                </a:solidFill>
                <a:effectLst/>
                <a:latin typeface="Arial" panose="020B0604020202020204" pitchFamily="34" charset="0"/>
                <a:ea typeface="+mn-ea"/>
                <a:cs typeface="+mn-cs"/>
              </a:rPr>
              <a:t>categorisation</a:t>
            </a:r>
            <a:r>
              <a:rPr lang="en-US" sz="900" b="0" i="0" kern="1200" baseline="0" dirty="0">
                <a:solidFill>
                  <a:schemeClr val="tx1"/>
                </a:solidFill>
                <a:effectLst/>
                <a:latin typeface="Arial" panose="020B0604020202020204" pitchFamily="34" charset="0"/>
                <a:ea typeface="+mn-ea"/>
                <a:cs typeface="+mn-cs"/>
              </a:rPr>
              <a:t> which determines which level of due diligence should be completed. </a:t>
            </a: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1544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900" b="1" i="0" kern="1200" baseline="0" dirty="0">
                <a:solidFill>
                  <a:schemeClr val="tx1"/>
                </a:solidFill>
                <a:effectLst/>
                <a:latin typeface="Arial" panose="020B0604020202020204" pitchFamily="34" charset="0"/>
                <a:ea typeface="+mn-ea"/>
                <a:cs typeface="+mn-cs"/>
              </a:rPr>
              <a:t>This image is taken from the CCAB guidance. </a:t>
            </a:r>
          </a:p>
          <a:p>
            <a:pPr marL="0" indent="0">
              <a:buFontTx/>
              <a:buNone/>
            </a:pPr>
            <a:endParaRPr lang="en-US" sz="900" b="1" i="0" kern="1200" baseline="0" dirty="0">
              <a:solidFill>
                <a:schemeClr val="tx1"/>
              </a:solidFill>
              <a:effectLst/>
              <a:latin typeface="Arial" panose="020B0604020202020204" pitchFamily="34" charset="0"/>
              <a:ea typeface="+mn-ea"/>
              <a:cs typeface="+mn-cs"/>
            </a:endParaRPr>
          </a:p>
          <a:p>
            <a:pPr marL="0" indent="0">
              <a:buFontTx/>
              <a:buNone/>
            </a:pPr>
            <a:r>
              <a:rPr lang="en-US" sz="900" b="1" i="0" kern="1200" baseline="0" dirty="0">
                <a:solidFill>
                  <a:schemeClr val="tx1"/>
                </a:solidFill>
                <a:effectLst/>
                <a:latin typeface="Arial" panose="020B0604020202020204" pitchFamily="34" charset="0"/>
                <a:ea typeface="+mn-ea"/>
                <a:cs typeface="+mn-cs"/>
              </a:rPr>
              <a:t>Verification:</a:t>
            </a:r>
          </a:p>
          <a:p>
            <a:pPr marL="0" indent="0">
              <a:buFontTx/>
              <a:buNone/>
            </a:pPr>
            <a:r>
              <a:rPr lang="en-US" sz="900" b="0" i="0" kern="1200" baseline="0" dirty="0">
                <a:solidFill>
                  <a:schemeClr val="tx1"/>
                </a:solidFill>
                <a:effectLst/>
                <a:latin typeface="Arial" panose="020B0604020202020204" pitchFamily="34" charset="0"/>
                <a:ea typeface="+mn-ea"/>
                <a:cs typeface="+mn-cs"/>
              </a:rPr>
              <a:t>Standard customer </a:t>
            </a:r>
            <a:r>
              <a:rPr lang="en-GB" sz="900" b="0" i="0" kern="1200" baseline="0" noProof="0" dirty="0">
                <a:solidFill>
                  <a:schemeClr val="tx1"/>
                </a:solidFill>
                <a:effectLst/>
                <a:latin typeface="Arial" panose="020B0604020202020204" pitchFamily="34" charset="0"/>
                <a:ea typeface="+mn-ea"/>
                <a:cs typeface="+mn-cs"/>
              </a:rPr>
              <a:t>due</a:t>
            </a:r>
            <a:r>
              <a:rPr lang="en-US" sz="900" b="0" i="0" kern="1200" baseline="0" dirty="0">
                <a:solidFill>
                  <a:schemeClr val="tx1"/>
                </a:solidFill>
                <a:effectLst/>
                <a:latin typeface="Arial" panose="020B0604020202020204" pitchFamily="34" charset="0"/>
                <a:ea typeface="+mn-ea"/>
                <a:cs typeface="+mn-cs"/>
              </a:rPr>
              <a:t> diligence is completed on low/medium-risk clients. This involves identifying the customer by</a:t>
            </a:r>
            <a:r>
              <a:rPr lang="en-US" sz="900" b="0" i="0" kern="1200" dirty="0">
                <a:solidFill>
                  <a:schemeClr val="tx1"/>
                </a:solidFill>
                <a:effectLst/>
                <a:latin typeface="Arial" panose="020B0604020202020204" pitchFamily="34" charset="0"/>
                <a:ea typeface="+mn-ea"/>
                <a:cs typeface="+mn-cs"/>
              </a:rPr>
              <a:t> obtaining a client’s full name, date of birth</a:t>
            </a:r>
            <a:r>
              <a:rPr lang="en-US" sz="900" b="0" i="0" kern="1200" baseline="0" dirty="0">
                <a:solidFill>
                  <a:schemeClr val="tx1"/>
                </a:solidFill>
                <a:effectLst/>
                <a:latin typeface="Arial" panose="020B0604020202020204" pitchFamily="34" charset="0"/>
                <a:ea typeface="+mn-ea"/>
                <a:cs typeface="+mn-cs"/>
              </a:rPr>
              <a:t> and </a:t>
            </a:r>
            <a:r>
              <a:rPr lang="en-US" sz="900" b="0" i="0" kern="1200" dirty="0">
                <a:solidFill>
                  <a:schemeClr val="tx1"/>
                </a:solidFill>
                <a:effectLst/>
                <a:latin typeface="Arial" panose="020B0604020202020204" pitchFamily="34" charset="0"/>
                <a:ea typeface="+mn-ea"/>
                <a:cs typeface="+mn-cs"/>
              </a:rPr>
              <a:t>residential address. This information</a:t>
            </a:r>
            <a:r>
              <a:rPr lang="en-US" sz="900" b="0" i="0" kern="1200" baseline="0" dirty="0">
                <a:solidFill>
                  <a:schemeClr val="tx1"/>
                </a:solidFill>
                <a:effectLst/>
                <a:latin typeface="Arial" panose="020B0604020202020204" pitchFamily="34" charset="0"/>
                <a:ea typeface="+mn-ea"/>
                <a:cs typeface="+mn-cs"/>
              </a:rPr>
              <a:t> then needs to be verified through official documents. </a:t>
            </a:r>
            <a:r>
              <a:rPr lang="en-US" sz="900" b="1" i="0" kern="1200" baseline="0" dirty="0">
                <a:solidFill>
                  <a:schemeClr val="tx1"/>
                </a:solidFill>
                <a:effectLst/>
                <a:latin typeface="Arial" panose="020B0604020202020204" pitchFamily="34" charset="0"/>
                <a:ea typeface="+mn-ea"/>
                <a:cs typeface="+mn-cs"/>
              </a:rPr>
              <a:t>*ASK: what type of identification they would accept?</a:t>
            </a:r>
            <a:r>
              <a:rPr lang="en-US" sz="900" b="0" i="0" kern="1200" baseline="0" dirty="0">
                <a:solidFill>
                  <a:schemeClr val="tx1"/>
                </a:solidFill>
                <a:effectLst/>
                <a:latin typeface="Arial" panose="020B0604020202020204" pitchFamily="34" charset="0"/>
                <a:ea typeface="+mn-ea"/>
                <a:cs typeface="+mn-cs"/>
              </a:rPr>
              <a:t> Valid passport, a valid photo card driving </a:t>
            </a:r>
            <a:r>
              <a:rPr lang="en-US" sz="900" b="0" i="0" kern="1200" baseline="0" dirty="0" err="1">
                <a:solidFill>
                  <a:schemeClr val="tx1"/>
                </a:solidFill>
                <a:effectLst/>
                <a:latin typeface="Arial" panose="020B0604020202020204" pitchFamily="34" charset="0"/>
                <a:ea typeface="+mn-ea"/>
                <a:cs typeface="+mn-cs"/>
              </a:rPr>
              <a:t>licence</a:t>
            </a:r>
            <a:r>
              <a:rPr lang="en-US" sz="900" b="0" i="0" kern="1200" baseline="0" dirty="0">
                <a:solidFill>
                  <a:schemeClr val="tx1"/>
                </a:solidFill>
                <a:effectLst/>
                <a:latin typeface="Arial" panose="020B0604020202020204" pitchFamily="34" charset="0"/>
                <a:ea typeface="+mn-ea"/>
                <a:cs typeface="+mn-cs"/>
              </a:rPr>
              <a:t>, a recent utility bill etc.</a:t>
            </a:r>
          </a:p>
          <a:p>
            <a:pPr marL="0" indent="0">
              <a:buFontTx/>
              <a:buNone/>
            </a:pPr>
            <a:endParaRPr lang="en-US" sz="900" b="0" i="0" kern="1200" baseline="0" dirty="0">
              <a:solidFill>
                <a:schemeClr val="tx1"/>
              </a:solidFill>
              <a:effectLst/>
              <a:latin typeface="Arial" panose="020B0604020202020204" pitchFamily="34" charset="0"/>
              <a:ea typeface="+mn-ea"/>
              <a:cs typeface="+mn-cs"/>
            </a:endParaRPr>
          </a:p>
          <a:p>
            <a:pPr marL="0" indent="0">
              <a:buFontTx/>
              <a:buNone/>
            </a:pPr>
            <a:r>
              <a:rPr lang="en-US" sz="900" b="0" i="0" kern="1200" baseline="0" dirty="0">
                <a:solidFill>
                  <a:schemeClr val="tx1"/>
                </a:solidFill>
                <a:effectLst/>
                <a:latin typeface="Arial" panose="020B0604020202020204" pitchFamily="34" charset="0"/>
                <a:ea typeface="+mn-ea"/>
                <a:cs typeface="+mn-cs"/>
              </a:rPr>
              <a:t>If the client has been determined as high, enhanced due diligence (EDD) </a:t>
            </a:r>
            <a:r>
              <a:rPr lang="en-US" sz="900" b="0" i="0" kern="1200" dirty="0">
                <a:solidFill>
                  <a:schemeClr val="tx1"/>
                </a:solidFill>
                <a:effectLst/>
                <a:latin typeface="Arial" panose="020B0604020202020204" pitchFamily="34" charset="0"/>
                <a:ea typeface="+mn-ea"/>
                <a:cs typeface="+mn-cs"/>
              </a:rPr>
              <a:t>must be applied. So, i</a:t>
            </a:r>
            <a:r>
              <a:rPr lang="en-US" sz="900" b="0" i="0" kern="1200" baseline="0" dirty="0">
                <a:solidFill>
                  <a:schemeClr val="tx1"/>
                </a:solidFill>
                <a:effectLst/>
                <a:latin typeface="Arial" panose="020B0604020202020204" pitchFamily="34" charset="0"/>
                <a:ea typeface="+mn-ea"/>
                <a:cs typeface="+mn-cs"/>
              </a:rPr>
              <a:t>n addition to the documents gathered during standard CDD, extra checks and monitoring needs to take place due to the increase risk. EDD measures may include:</a:t>
            </a:r>
          </a:p>
          <a:p>
            <a:pPr marL="171450" indent="-171450">
              <a:buFontTx/>
              <a:buChar char="-"/>
            </a:pPr>
            <a:r>
              <a:rPr lang="en-US" dirty="0"/>
              <a:t>seeking additional documents</a:t>
            </a:r>
            <a:r>
              <a:rPr lang="en-US" baseline="0" dirty="0"/>
              <a:t> to verify the client’s identity</a:t>
            </a:r>
            <a:endParaRPr lang="en-US" dirty="0"/>
          </a:p>
          <a:p>
            <a:pPr marL="171450" indent="-171450">
              <a:buFontTx/>
              <a:buChar char="-"/>
            </a:pPr>
            <a:r>
              <a:rPr lang="en-US" dirty="0"/>
              <a:t>taking additional measures to understand better the background, ownership and financial situation of the client</a:t>
            </a:r>
          </a:p>
          <a:p>
            <a:pPr marL="171450" indent="-171450">
              <a:buFontTx/>
              <a:buChar char="-"/>
            </a:pPr>
            <a:r>
              <a:rPr lang="en-US" dirty="0"/>
              <a:t>increasing the monitoring of the business relationship, including greater scrutiny of transactions.</a:t>
            </a:r>
          </a:p>
          <a:p>
            <a:pPr marL="0" indent="0">
              <a:buFontTx/>
              <a:buNone/>
            </a:pPr>
            <a:endParaRPr lang="en-US" sz="900" b="1" i="0" kern="1200" baseline="0" dirty="0">
              <a:solidFill>
                <a:schemeClr val="tx1"/>
              </a:solidFill>
              <a:effectLst/>
              <a:latin typeface="Arial" panose="020B0604020202020204" pitchFamily="34" charset="0"/>
              <a:ea typeface="+mn-ea"/>
              <a:cs typeface="+mn-cs"/>
            </a:endParaRPr>
          </a:p>
          <a:p>
            <a:pPr marL="0" indent="0">
              <a:buFontTx/>
              <a:buNone/>
            </a:pPr>
            <a:r>
              <a:rPr lang="en-US" sz="900" b="1" i="0" kern="1200" baseline="0" dirty="0">
                <a:solidFill>
                  <a:schemeClr val="tx1"/>
                </a:solidFill>
                <a:effectLst/>
                <a:latin typeface="Arial" panose="020B0604020202020204" pitchFamily="34" charset="0"/>
                <a:ea typeface="+mn-ea"/>
                <a:cs typeface="+mn-cs"/>
              </a:rPr>
              <a:t>*ASK: Can anyone give an example of a high-risk client where you would conduct EDD?</a:t>
            </a:r>
            <a:endParaRPr lang="en-US" sz="900" b="0" i="0" kern="1200" baseline="0" dirty="0">
              <a:solidFill>
                <a:schemeClr val="tx1"/>
              </a:solidFill>
              <a:effectLst/>
              <a:latin typeface="Arial" panose="020B0604020202020204" pitchFamily="34" charset="0"/>
              <a:ea typeface="+mn-ea"/>
              <a:cs typeface="+mn-cs"/>
            </a:endParaRPr>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227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 may want to consider CCAB guidance</a:t>
            </a:r>
            <a:r>
              <a:rPr lang="en-GB" baseline="0" dirty="0"/>
              <a:t> https://www.ccab.org.uk/wp-content/uploads/2020/09/AMLGuidance2020.pdf – appendix D. for this exercise.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r>
              <a:rPr lang="en-GB" i="1" dirty="0"/>
              <a:t>“Consider these client profile. Would</a:t>
            </a:r>
            <a:r>
              <a:rPr lang="en-GB" i="1" baseline="0" dirty="0"/>
              <a:t> you classify them as high, medium or low risk? Why?”</a:t>
            </a:r>
          </a:p>
          <a:p>
            <a:endParaRPr lang="en-GB" i="1" baseline="0" dirty="0"/>
          </a:p>
          <a:p>
            <a:pPr marL="0" indent="0">
              <a:buNone/>
            </a:pPr>
            <a:r>
              <a:rPr lang="en-GB" b="1" baseline="0" dirty="0"/>
              <a:t>HIGH RISK: </a:t>
            </a:r>
            <a:r>
              <a:rPr lang="en-GB" baseline="0" dirty="0"/>
              <a:t>Cash-intensive business. No website is odd for a legitimate business. Possible adverse media. Unusual operating hours. Should question what the reviews say…may appear to give legitimacy but they may not be genuine. Prime and central location. </a:t>
            </a:r>
          </a:p>
          <a:p>
            <a:pPr marL="228600" indent="-228600">
              <a:buAutoNum type="arabicPeriod"/>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67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5400" b="1" u="sng"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318256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Arial" panose="020B0604020202020204" pitchFamily="34" charset="0"/>
                <a:ea typeface="+mn-ea"/>
                <a:cs typeface="+mn-cs"/>
              </a:rPr>
              <a:t>MEDIUM/NORMAL RISK: </a:t>
            </a:r>
            <a:r>
              <a:rPr lang="en-GB" baseline="0" dirty="0"/>
              <a:t>Based in the UK. Not cash-intensive. No concerns with turnover. Structure is not complex. No adverse media. Business has been trading for a number of years.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baseline="0" dirty="0"/>
              <a:t>You may want to explain here why they would not be classed as low risk. Refer to ‘</a:t>
            </a:r>
            <a:r>
              <a:rPr lang="en-GB" dirty="0"/>
              <a:t>Low-risk factors’ within APPENDIX D of the CCAB guidance. </a:t>
            </a: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345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a:t>HIGH RISK: </a:t>
            </a:r>
            <a:r>
              <a:rPr lang="en-GB" baseline="0" dirty="0"/>
              <a:t>Iran is subject to sanctions and on FATF call for action list – so is considered a high-risk jurisdiction. Complex structure. Property is a high-value business. No natural person as the UBO. Newly formed business as well</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438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Arial" panose="020B0604020202020204" pitchFamily="34" charset="0"/>
                <a:ea typeface="+mn-ea"/>
                <a:cs typeface="+mn-cs"/>
              </a:rPr>
              <a:t>LOW RISK: </a:t>
            </a:r>
            <a:r>
              <a:rPr lang="en-GB" sz="900" b="0" i="0" kern="1200" dirty="0">
                <a:solidFill>
                  <a:schemeClr val="tx1"/>
                </a:solidFill>
                <a:effectLst/>
                <a:latin typeface="Arial" panose="020B0604020202020204" pitchFamily="34" charset="0"/>
                <a:ea typeface="+mn-ea"/>
                <a:cs typeface="+mn-cs"/>
              </a:rPr>
              <a:t>It</a:t>
            </a:r>
            <a:r>
              <a:rPr lang="en-GB" sz="900" b="0" i="0" kern="1200" baseline="0" dirty="0">
                <a:solidFill>
                  <a:schemeClr val="tx1"/>
                </a:solidFill>
                <a:effectLst/>
                <a:latin typeface="Arial" panose="020B0604020202020204" pitchFamily="34" charset="0"/>
                <a:ea typeface="+mn-ea"/>
                <a:cs typeface="+mn-cs"/>
              </a:rPr>
              <a:t> is</a:t>
            </a:r>
            <a:r>
              <a:rPr lang="en-GB" dirty="0"/>
              <a:t> a public administration, or a publicly owned enterprise.</a:t>
            </a:r>
            <a:r>
              <a:rPr lang="en-GB" baseline="0" dirty="0"/>
              <a:t> Based in the UK. Pension related. </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6792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to identify suspicious activity. This is the most important part of your training – so a considerable amount of time should be spent on this section.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23</a:t>
            </a:fld>
            <a:endParaRPr lang="en-GB" dirty="0"/>
          </a:p>
        </p:txBody>
      </p:sp>
    </p:spTree>
    <p:extLst>
      <p:ext uri="{BB962C8B-B14F-4D97-AF65-F5344CB8AC3E}">
        <p14:creationId xmlns:p14="http://schemas.microsoft.com/office/powerpoint/2010/main" val="388590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You may want to vary the way you deliver your message. An exercise like this could help you assess staff know what ML could look like. </a:t>
            </a:r>
          </a:p>
          <a:p>
            <a:endParaRPr lang="en-GB" b="1" dirty="0">
              <a:solidFill>
                <a:srgbClr val="FF0000"/>
              </a:solidFill>
            </a:endParaRPr>
          </a:p>
          <a:p>
            <a:r>
              <a:rPr lang="en-GB" b="1" dirty="0">
                <a:solidFill>
                  <a:srgbClr val="FF0000"/>
                </a:solidFill>
              </a:rPr>
              <a:t>Task</a:t>
            </a:r>
          </a:p>
          <a:p>
            <a:r>
              <a:rPr lang="en-GB" b="0" dirty="0">
                <a:solidFill>
                  <a:srgbClr val="FF0000"/>
                </a:solidFill>
              </a:rPr>
              <a:t>If you’re are</a:t>
            </a:r>
            <a:r>
              <a:rPr lang="en-GB" b="0" baseline="0" dirty="0">
                <a:solidFill>
                  <a:srgbClr val="FF0000"/>
                </a:solidFill>
              </a:rPr>
              <a:t> struggling, c</a:t>
            </a:r>
            <a:r>
              <a:rPr lang="en-GB" b="0" dirty="0">
                <a:solidFill>
                  <a:srgbClr val="FF0000"/>
                </a:solidFill>
              </a:rPr>
              <a:t>onsider and adapt real-life stories or even fictional films</a:t>
            </a:r>
            <a:r>
              <a:rPr lang="en-GB" b="0" baseline="0" dirty="0">
                <a:solidFill>
                  <a:srgbClr val="FF0000"/>
                </a:solidFill>
              </a:rPr>
              <a:t> and programmes you may have seen, such as Scarface, The Wolf of Wall Street, The Laundromat, Breaking Bad, </a:t>
            </a:r>
            <a:r>
              <a:rPr lang="en-GB" b="0" baseline="0" dirty="0" err="1">
                <a:solidFill>
                  <a:srgbClr val="FF0000"/>
                </a:solidFill>
              </a:rPr>
              <a:t>Narcos</a:t>
            </a:r>
            <a:r>
              <a:rPr lang="en-GB" b="0" baseline="0" dirty="0">
                <a:solidFill>
                  <a:srgbClr val="FF0000"/>
                </a:solidFill>
              </a:rPr>
              <a:t>, Ozark, </a:t>
            </a:r>
            <a:r>
              <a:rPr lang="en-GB" b="0" baseline="0" dirty="0" err="1">
                <a:solidFill>
                  <a:srgbClr val="FF0000"/>
                </a:solidFill>
              </a:rPr>
              <a:t>McMafia</a:t>
            </a:r>
            <a:r>
              <a:rPr lang="en-GB" b="0" baseline="0" dirty="0">
                <a:solidFill>
                  <a:srgbClr val="FF0000"/>
                </a:solidFill>
              </a:rPr>
              <a:t> etc. </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24</a:t>
            </a:fld>
            <a:endParaRPr lang="en-GB" dirty="0"/>
          </a:p>
        </p:txBody>
      </p:sp>
    </p:spTree>
    <p:extLst>
      <p:ext uri="{BB962C8B-B14F-4D97-AF65-F5344CB8AC3E}">
        <p14:creationId xmlns:p14="http://schemas.microsoft.com/office/powerpoint/2010/main" val="131466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mn-lt"/>
              </a:rPr>
              <a:t>‘Ring </a:t>
            </a:r>
            <a:r>
              <a:rPr lang="en-GB" sz="1200" dirty="0" err="1">
                <a:latin typeface="+mn-lt"/>
              </a:rPr>
              <a:t>Ring</a:t>
            </a:r>
            <a:r>
              <a:rPr lang="en-GB" sz="1200" dirty="0">
                <a:latin typeface="+mn-lt"/>
              </a:rPr>
              <a:t> Mobiles’ is a fictional shop. Looking at the slide as the audience to: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1. State the red flags and why.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Staff to turnover ratio is not what you would expect. Could be under declaring income or underpaying staff.</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Are eBay sales being declared?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Typically cash-intensive business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Could be receiving and selling stolen goods.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High proportion of customers using credit cards could indicate cash is being kept off the books.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Takings are round numbers and too consistent.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£400k property is quite high for a business with a fairly low turnover.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 What possible crime is taking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Tax evasion – under declaring income by keeping cash off the books. </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25</a:t>
            </a:fld>
            <a:endParaRPr lang="en-GB" dirty="0"/>
          </a:p>
        </p:txBody>
      </p:sp>
    </p:spTree>
    <p:extLst>
      <p:ext uri="{BB962C8B-B14F-4D97-AF65-F5344CB8AC3E}">
        <p14:creationId xmlns:p14="http://schemas.microsoft.com/office/powerpoint/2010/main" val="948521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Ask audience to state the red flags and why.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Ask audience what possible crime is taking place.</a:t>
            </a:r>
          </a:p>
          <a:p>
            <a:endParaRPr lang="en-GB" b="1" baseline="0" dirty="0"/>
          </a:p>
          <a:p>
            <a:endParaRPr lang="en-GB" b="1" baseline="0" dirty="0"/>
          </a:p>
          <a:p>
            <a:r>
              <a:rPr lang="en-GB" b="1" baseline="0" dirty="0"/>
              <a:t>Case Study 2: Possible drug trafficking or labour/criminal exploitation:</a:t>
            </a:r>
          </a:p>
          <a:p>
            <a:pPr marL="0" indent="0">
              <a:buNone/>
            </a:pPr>
            <a:r>
              <a:rPr lang="en-GB" baseline="0" dirty="0"/>
              <a:t>1. Nail Bar is a high-risk sector. Area of London with high crime. </a:t>
            </a:r>
          </a:p>
          <a:p>
            <a:pPr marL="0" indent="0">
              <a:buNone/>
            </a:pPr>
            <a:r>
              <a:rPr lang="en-GB" baseline="0" dirty="0"/>
              <a:t>2. Cash-intensive business. No trail. Easier to avoid tax by under declaring income.</a:t>
            </a:r>
          </a:p>
          <a:p>
            <a:pPr marL="0" indent="0">
              <a:buNone/>
            </a:pPr>
            <a:r>
              <a:rPr lang="en-GB" baseline="0" dirty="0"/>
              <a:t>3. Large increase in profits – with no logical reason why.   </a:t>
            </a:r>
          </a:p>
          <a:p>
            <a:pPr lvl="0"/>
            <a:r>
              <a:rPr lang="en-GB" baseline="0" dirty="0"/>
              <a:t>4. Staff costs are low. Minimum wage is £8.21 for over 25s. As they have 3 full time staff, this means they could only be working around 7hrs for 5 days a week. </a:t>
            </a:r>
          </a:p>
          <a:p>
            <a:pPr marL="0" indent="0">
              <a:buNone/>
            </a:pPr>
            <a:r>
              <a:rPr lang="en-GB" baseline="0" dirty="0"/>
              <a:t>5. Fairly unusual hours. Small number of employees, considering hours and profits. </a:t>
            </a:r>
          </a:p>
          <a:p>
            <a:pPr marL="0" indent="0">
              <a:buNone/>
            </a:pPr>
            <a:r>
              <a:rPr lang="en-GB" baseline="0" dirty="0"/>
              <a:t>6. Although this is legal, it can be considered a red flag to use an accountant’s address as its adds a layer of secrecy. </a:t>
            </a:r>
          </a:p>
          <a:p>
            <a:pPr marL="0" indent="0">
              <a:buNone/>
            </a:pPr>
            <a:endParaRPr lang="en-GB"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Arial" panose="020B0604020202020204" pitchFamily="34" charset="0"/>
                <a:ea typeface="+mn-ea"/>
                <a:cs typeface="+mn-cs"/>
              </a:rPr>
              <a:t>A large number of slavery victims have been identified working in largely unskilled manual labour for little or no pay, often working in unsanitary and unsafe conditions. In a number of cases, victims have come from vulnerable backgrounds and have been preyed upon by exploiters promising food, housing and employment. Once recruited, victims are often put into poor quality multi-occupancy accommodation, provided with limited food and they receive either little or no payment for the work they carry out. Alternatively, victims have reported being forced to commit crimes to repay debts to traffickers. The criminality these victims have been forced into includes maintaining cannabis factories and selling counterfeit goods.</a:t>
            </a:r>
            <a:endParaRPr lang="en-GB" baseline="0" dirty="0"/>
          </a:p>
          <a:p>
            <a:pPr marL="0" indent="0">
              <a:buNone/>
            </a:pPr>
            <a:endParaRPr lang="en-GB" baseline="0" dirty="0"/>
          </a:p>
          <a:p>
            <a:pPr marL="228600" indent="-228600">
              <a:buAutoNum type="arabicPeriod" startAt="2"/>
            </a:pPr>
            <a:endParaRPr lang="en-GB" baseline="0"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26</a:t>
            </a:fld>
            <a:endParaRPr lang="en-GB" dirty="0"/>
          </a:p>
        </p:txBody>
      </p:sp>
    </p:spTree>
    <p:extLst>
      <p:ext uri="{BB962C8B-B14F-4D97-AF65-F5344CB8AC3E}">
        <p14:creationId xmlns:p14="http://schemas.microsoft.com/office/powerpoint/2010/main" val="150458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Consider the following case. What are the red flags? What is the possible criminality?</a:t>
            </a:r>
          </a:p>
          <a:p>
            <a:r>
              <a:rPr lang="en-GB" sz="900" b="1" dirty="0">
                <a:latin typeface="Calibri" panose="020F0502020204030204" pitchFamily="34" charset="0"/>
              </a:rPr>
              <a:t>Case Study 1:</a:t>
            </a:r>
            <a:r>
              <a:rPr lang="en-GB" sz="900" b="1" baseline="0" dirty="0">
                <a:latin typeface="Calibri" panose="020F0502020204030204" pitchFamily="34" charset="0"/>
              </a:rPr>
              <a:t> Based on Panama Papers – Mossack Fonseca. Most likely to be tax evasion. </a:t>
            </a:r>
            <a:endParaRPr lang="en-GB" baseline="0" dirty="0"/>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Based in Nevis –No</a:t>
            </a:r>
            <a:r>
              <a:rPr lang="en-GB" baseline="0" dirty="0">
                <a:latin typeface="Calibri" panose="020F0502020204030204" pitchFamily="34" charset="0"/>
              </a:rPr>
              <a:t> logical financial reason to operate there.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TCSP (may need to explain) are considered</a:t>
            </a:r>
            <a:r>
              <a:rPr lang="en-GB" baseline="0" dirty="0">
                <a:latin typeface="Calibri" panose="020F0502020204030204" pitchFamily="34" charset="0"/>
              </a:rPr>
              <a:t> high risk. </a:t>
            </a:r>
            <a:r>
              <a:rPr lang="en-GB" dirty="0">
                <a:latin typeface="Calibri" panose="020F0502020204030204" pitchFamily="34" charset="0"/>
              </a:rPr>
              <a:t>They can be</a:t>
            </a:r>
            <a:r>
              <a:rPr lang="en-GB" baseline="0" dirty="0">
                <a:latin typeface="Calibri" panose="020F0502020204030204" pitchFamily="34" charset="0"/>
              </a:rPr>
              <a:t> used to create</a:t>
            </a:r>
            <a:r>
              <a:rPr lang="en-GB" dirty="0">
                <a:latin typeface="Calibri" panose="020F0502020204030204" pitchFamily="34" charset="0"/>
              </a:rPr>
              <a:t> complex company structures that, while legal, also allow the firm's clients to operate behind an often impenetrable wall of secrecy.</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Large client base with</a:t>
            </a:r>
            <a:r>
              <a:rPr lang="en-GB" baseline="0" dirty="0">
                <a:latin typeface="Calibri" panose="020F0502020204030204" pitchFamily="34" charset="0"/>
              </a:rPr>
              <a:t> small number of staff.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dirty="0">
                <a:latin typeface="Calibri" panose="020F0502020204030204" pitchFamily="34" charset="0"/>
              </a:rPr>
              <a:t>Considered</a:t>
            </a:r>
            <a:r>
              <a:rPr lang="en-GB" baseline="0" dirty="0">
                <a:latin typeface="Calibri" panose="020F0502020204030204" pitchFamily="34" charset="0"/>
              </a:rPr>
              <a:t> as tax havens – with poor ML controls. </a:t>
            </a:r>
          </a:p>
          <a:p>
            <a:pPr marL="228600" marR="0" lvl="0" indent="-228600" algn="l" defTabSz="685800" rtl="0" eaLnBrk="1" fontAlgn="auto" latinLnBrk="0" hangingPunct="1">
              <a:lnSpc>
                <a:spcPct val="100000"/>
              </a:lnSpc>
              <a:spcBef>
                <a:spcPts val="0"/>
              </a:spcBef>
              <a:spcAft>
                <a:spcPts val="0"/>
              </a:spcAft>
              <a:buClrTx/>
              <a:buSzTx/>
              <a:buFontTx/>
              <a:buAutoNum type="arabicPeriod"/>
              <a:tabLst/>
              <a:defRPr/>
            </a:pPr>
            <a:r>
              <a:rPr lang="en-GB" baseline="0" dirty="0">
                <a:latin typeface="Calibri" panose="020F0502020204030204" pitchFamily="34" charset="0"/>
              </a:rPr>
              <a:t>High profile clients including PEPs (may have to explain). </a:t>
            </a:r>
          </a:p>
          <a:p>
            <a:r>
              <a:rPr lang="en-GB" baseline="0" dirty="0">
                <a:latin typeface="Calibri" panose="020F0502020204030204" pitchFamily="34" charset="0"/>
              </a:rPr>
              <a:t>5.   </a:t>
            </a:r>
            <a:r>
              <a:rPr lang="en-GB" b="1" baseline="0" dirty="0">
                <a:latin typeface="Calibri" panose="020F0502020204030204" pitchFamily="34" charset="0"/>
              </a:rPr>
              <a:t>Shell corporations </a:t>
            </a:r>
            <a:r>
              <a:rPr lang="en-GB" baseline="0" dirty="0">
                <a:latin typeface="Calibri" panose="020F0502020204030204" pitchFamily="34" charset="0"/>
              </a:rPr>
              <a:t>are a company or corporation that exists only on paper and has no office and no employees, but may have a bank account or may hold passive investments or be the registered owner of assets, such as intellectual property. Shell companies may be registered to the address of a company that provides a service setting up shell companies, and which may act as the agent for receipt of legal correspondence (such as an accountant or lawyer). The company may serve as a vehicle for business transactions without itself having any significant assets or operations. </a:t>
            </a:r>
            <a:r>
              <a:rPr lang="en-GB" sz="900" b="0" i="0" kern="1200" dirty="0">
                <a:solidFill>
                  <a:schemeClr val="tx1"/>
                </a:solidFill>
                <a:effectLst/>
                <a:latin typeface="Arial" panose="020B0604020202020204" pitchFamily="34" charset="0"/>
                <a:ea typeface="+mn-ea"/>
                <a:cs typeface="+mn-cs"/>
              </a:rPr>
              <a:t>Sometimes, shell companies are used for </a:t>
            </a:r>
            <a:r>
              <a:rPr lang="en-GB" sz="900" b="0" i="0" u="none" strike="noStrike" kern="1200" dirty="0">
                <a:solidFill>
                  <a:schemeClr val="tx1"/>
                </a:solidFill>
                <a:effectLst/>
                <a:latin typeface="Arial" panose="020B0604020202020204" pitchFamily="34" charset="0"/>
                <a:ea typeface="+mn-ea"/>
                <a:cs typeface="+mn-cs"/>
                <a:hlinkClick r:id="rId3" tooltip="Tax evasion"/>
              </a:rPr>
              <a:t>tax evasion</a:t>
            </a:r>
            <a:r>
              <a:rPr lang="en-GB" sz="900" b="0" i="0" kern="1200" dirty="0">
                <a:solidFill>
                  <a:schemeClr val="tx1"/>
                </a:solidFill>
                <a:effectLst/>
                <a:latin typeface="Arial" panose="020B0604020202020204" pitchFamily="34" charset="0"/>
                <a:ea typeface="+mn-ea"/>
                <a:cs typeface="+mn-cs"/>
              </a:rPr>
              <a:t>, </a:t>
            </a:r>
            <a:r>
              <a:rPr lang="en-GB" sz="900" b="0" i="0" u="none" strike="noStrike" kern="1200" dirty="0">
                <a:solidFill>
                  <a:schemeClr val="tx1"/>
                </a:solidFill>
                <a:effectLst/>
                <a:latin typeface="Arial" panose="020B0604020202020204" pitchFamily="34" charset="0"/>
                <a:ea typeface="+mn-ea"/>
                <a:cs typeface="+mn-cs"/>
                <a:hlinkClick r:id="rId4" tooltip="Tax avoidance"/>
              </a:rPr>
              <a:t>tax avoidance</a:t>
            </a:r>
            <a:r>
              <a:rPr lang="en-GB" sz="900" b="0" i="0" kern="1200" dirty="0">
                <a:solidFill>
                  <a:schemeClr val="tx1"/>
                </a:solidFill>
                <a:effectLst/>
                <a:latin typeface="Arial" panose="020B0604020202020204" pitchFamily="34" charset="0"/>
                <a:ea typeface="+mn-ea"/>
                <a:cs typeface="+mn-cs"/>
              </a:rPr>
              <a:t>, and </a:t>
            </a:r>
            <a:r>
              <a:rPr lang="en-GB" sz="900" b="0" i="0" u="none" strike="noStrike" kern="1200" dirty="0">
                <a:solidFill>
                  <a:schemeClr val="tx1"/>
                </a:solidFill>
                <a:effectLst/>
                <a:latin typeface="Arial" panose="020B0604020202020204" pitchFamily="34" charset="0"/>
                <a:ea typeface="+mn-ea"/>
                <a:cs typeface="+mn-cs"/>
                <a:hlinkClick r:id="rId5" tooltip="Money laundering"/>
              </a:rPr>
              <a:t>money laundering</a:t>
            </a:r>
            <a:r>
              <a:rPr lang="en-GB" sz="900" b="0" i="0" kern="1200" dirty="0">
                <a:solidFill>
                  <a:schemeClr val="tx1"/>
                </a:solidFill>
                <a:effectLst/>
                <a:latin typeface="Arial" panose="020B0604020202020204" pitchFamily="34" charset="0"/>
                <a:ea typeface="+mn-ea"/>
                <a:cs typeface="+mn-cs"/>
              </a:rPr>
              <a:t>, or to achieve a specific goal such as </a:t>
            </a:r>
            <a:r>
              <a:rPr lang="en-GB" sz="900" b="0" i="0" u="none" strike="noStrike" kern="1200" dirty="0">
                <a:solidFill>
                  <a:schemeClr val="tx1"/>
                </a:solidFill>
                <a:effectLst/>
                <a:latin typeface="Arial" panose="020B0604020202020204" pitchFamily="34" charset="0"/>
                <a:ea typeface="+mn-ea"/>
                <a:cs typeface="+mn-cs"/>
                <a:hlinkClick r:id="rId6" tooltip="Anonymity"/>
              </a:rPr>
              <a:t>anonymity</a:t>
            </a:r>
            <a:r>
              <a:rPr lang="en-GB" sz="900" b="0" i="0" kern="1200" dirty="0">
                <a:solidFill>
                  <a:schemeClr val="tx1"/>
                </a:solidFill>
                <a:effectLst/>
                <a:latin typeface="Arial" panose="020B0604020202020204" pitchFamily="34" charset="0"/>
                <a:ea typeface="+mn-ea"/>
                <a:cs typeface="+mn-cs"/>
              </a:rPr>
              <a:t>. Anonymity may be sought to shield personal assets from others, such as a spouse when a marriage is breaking down, from creditors, from government authorities, besides others.</a:t>
            </a:r>
          </a:p>
          <a:p>
            <a:r>
              <a:rPr lang="en-GB" sz="900" b="0" i="0" kern="1200" dirty="0">
                <a:solidFill>
                  <a:schemeClr val="tx1"/>
                </a:solidFill>
                <a:effectLst/>
                <a:latin typeface="Arial" panose="020B0604020202020204" pitchFamily="34" charset="0"/>
                <a:ea typeface="+mn-ea"/>
                <a:cs typeface="+mn-cs"/>
              </a:rPr>
              <a:t>However,</a:t>
            </a:r>
            <a:r>
              <a:rPr lang="en-GB" sz="900" b="0" i="0" kern="1200" baseline="0" dirty="0">
                <a:solidFill>
                  <a:schemeClr val="tx1"/>
                </a:solidFill>
                <a:effectLst/>
                <a:latin typeface="Arial" panose="020B0604020202020204" pitchFamily="34" charset="0"/>
                <a:ea typeface="+mn-ea"/>
                <a:cs typeface="+mn-cs"/>
              </a:rPr>
              <a:t> s</a:t>
            </a:r>
            <a:r>
              <a:rPr lang="en-GB" sz="900" b="0" i="0" kern="1200" dirty="0">
                <a:solidFill>
                  <a:schemeClr val="tx1"/>
                </a:solidFill>
                <a:effectLst/>
                <a:latin typeface="Arial" panose="020B0604020202020204" pitchFamily="34" charset="0"/>
                <a:ea typeface="+mn-ea"/>
                <a:cs typeface="+mn-cs"/>
              </a:rPr>
              <a:t>hell companies can have legitimate business purposes. They may, for example, act as trustee for a trust, and not engage in any other activity on their own account. This structure creates </a:t>
            </a:r>
            <a:r>
              <a:rPr lang="en-GB" sz="900" b="0" i="0" u="none" strike="noStrike" kern="1200" dirty="0">
                <a:solidFill>
                  <a:schemeClr val="tx1"/>
                </a:solidFill>
                <a:effectLst/>
                <a:latin typeface="Arial" panose="020B0604020202020204" pitchFamily="34" charset="0"/>
                <a:ea typeface="+mn-ea"/>
                <a:cs typeface="+mn-cs"/>
                <a:hlinkClick r:id="rId7" tooltip="Limited liability"/>
              </a:rPr>
              <a:t>limited liability</a:t>
            </a:r>
            <a:r>
              <a:rPr lang="en-GB" sz="900" b="0" i="0" kern="1200" dirty="0">
                <a:solidFill>
                  <a:schemeClr val="tx1"/>
                </a:solidFill>
                <a:effectLst/>
                <a:latin typeface="Arial" panose="020B0604020202020204" pitchFamily="34" charset="0"/>
                <a:ea typeface="+mn-ea"/>
                <a:cs typeface="+mn-cs"/>
              </a:rPr>
              <a:t> for the trustee. A corporate shell can also be formed around a partnership to create limited liability for the partners, and other business ventures, or to immunise one part of a business from the risks of another part. Shell companies can be used to transfer assets from one company into a new one, while leaving the liabilities in the former company.</a:t>
            </a:r>
          </a:p>
          <a:p>
            <a:endParaRPr lang="en-GB" sz="900" b="0" i="0" kern="1200" dirty="0">
              <a:solidFill>
                <a:schemeClr val="tx1"/>
              </a:solidFill>
              <a:effectLst/>
              <a:latin typeface="Arial" panose="020B0604020202020204" pitchFamily="34" charset="0"/>
              <a:ea typeface="+mn-ea"/>
              <a:cs typeface="+mn-cs"/>
            </a:endParaRPr>
          </a:p>
          <a:p>
            <a:endParaRPr lang="en-GB" sz="9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7375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baseline="0" dirty="0"/>
              <a:t>Case Study 4: Pyramid Scheme or Investment Fraud. Loosely based on Bernard Madoff.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effectLst/>
                <a:latin typeface="Arial" panose="020B0604020202020204" pitchFamily="34" charset="0"/>
                <a:ea typeface="+mn-ea"/>
                <a:cs typeface="+mn-cs"/>
              </a:rPr>
              <a:t>“He generally refuses to meet directly with investors. Some investors are wary of removing their money from his fund, in case they could not get back in later.” </a:t>
            </a:r>
            <a:r>
              <a:rPr lang="en-GB" sz="900" b="0" i="0" kern="1200" dirty="0">
                <a:solidFill>
                  <a:schemeClr val="tx1"/>
                </a:solidFill>
                <a:effectLst/>
                <a:latin typeface="Arial" panose="020B0604020202020204" pitchFamily="34" charset="0"/>
                <a:ea typeface="+mn-ea"/>
                <a:cs typeface="+mn-cs"/>
              </a:rPr>
              <a:t>Giving that air of exclusivity. Could</a:t>
            </a:r>
            <a:r>
              <a:rPr lang="en-GB" sz="900" b="0" i="0" kern="1200" baseline="0" dirty="0">
                <a:solidFill>
                  <a:schemeClr val="tx1"/>
                </a:solidFill>
                <a:effectLst/>
                <a:latin typeface="Arial" panose="020B0604020202020204" pitchFamily="34" charset="0"/>
                <a:ea typeface="+mn-ea"/>
                <a:cs typeface="+mn-cs"/>
              </a:rPr>
              <a:t> also be considered as evasive. </a:t>
            </a:r>
            <a:endParaRPr lang="en-GB"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dirty="0"/>
              <a:t>“</a:t>
            </a:r>
            <a:r>
              <a:rPr lang="en-GB" i="1" dirty="0">
                <a:latin typeface="Calibri" panose="020F0502020204030204" pitchFamily="34" charset="0"/>
              </a:rPr>
              <a:t>In the last 10 years of trading, returns have always been between 7%-9% per annum.</a:t>
            </a:r>
            <a:r>
              <a:rPr lang="en-GB" i="1" dirty="0"/>
              <a:t>” </a:t>
            </a:r>
            <a:r>
              <a:rPr lang="en-GB" i="0" dirty="0"/>
              <a:t>Too</a:t>
            </a:r>
            <a:r>
              <a:rPr lang="en-GB" i="0" baseline="0" dirty="0"/>
              <a:t> consistent. Very unlikely this would happen.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dirty="0">
                <a:solidFill>
                  <a:schemeClr val="tx1"/>
                </a:solidFill>
                <a:effectLst/>
                <a:latin typeface="Arial" panose="020B0604020202020204" pitchFamily="34" charset="0"/>
                <a:ea typeface="+mn-ea"/>
                <a:cs typeface="+mn-cs"/>
              </a:rPr>
              <a:t>“In 10 years of trading there were seven losing months during this time, and those losses were statistically insignificant.” </a:t>
            </a:r>
            <a:r>
              <a:rPr lang="en-GB" sz="900" b="0" i="0" kern="1200" dirty="0">
                <a:solidFill>
                  <a:schemeClr val="tx1"/>
                </a:solidFill>
                <a:effectLst/>
                <a:latin typeface="Arial" panose="020B0604020202020204" pitchFamily="34" charset="0"/>
                <a:ea typeface="+mn-ea"/>
                <a:cs typeface="+mn-cs"/>
              </a:rPr>
              <a:t>This</a:t>
            </a:r>
            <a:r>
              <a:rPr lang="en-GB" sz="900" b="0" i="0" kern="1200" baseline="0" dirty="0">
                <a:solidFill>
                  <a:schemeClr val="tx1"/>
                </a:solidFill>
                <a:effectLst/>
                <a:latin typeface="Arial" panose="020B0604020202020204" pitchFamily="34" charset="0"/>
                <a:ea typeface="+mn-ea"/>
                <a:cs typeface="+mn-cs"/>
              </a:rPr>
              <a:t> is highly unlikely and unusual. </a:t>
            </a:r>
            <a:endParaRPr lang="en-GB" sz="900" b="0"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1" kern="1200" baseline="0" dirty="0">
                <a:solidFill>
                  <a:schemeClr val="tx1"/>
                </a:solidFill>
                <a:effectLst/>
                <a:latin typeface="Arial" panose="020B0604020202020204" pitchFamily="34" charset="0"/>
                <a:ea typeface="+mn-ea"/>
                <a:cs typeface="+mn-cs"/>
              </a:rPr>
              <a:t>“</a:t>
            </a:r>
            <a:r>
              <a:rPr lang="en-GB" i="1" dirty="0">
                <a:latin typeface="Calibri" panose="020F0502020204030204" pitchFamily="34" charset="0"/>
              </a:rPr>
              <a:t>Funds will be used to invest in a diverse portfolio of emerging industries to spread risk – such as 5G, peer-to-peer lending and cryptocurrencies.” </a:t>
            </a:r>
            <a:r>
              <a:rPr lang="en-GB" i="0" dirty="0">
                <a:latin typeface="Calibri" panose="020F0502020204030204" pitchFamily="34" charset="0"/>
              </a:rPr>
              <a:t>Diverse.</a:t>
            </a:r>
            <a:r>
              <a:rPr lang="en-GB" dirty="0">
                <a:latin typeface="Calibri" panose="020F0502020204030204" pitchFamily="34" charset="0"/>
              </a:rPr>
              <a:t> Could be considered unusual to not specialise in a particular area of expertise. Also the ones</a:t>
            </a:r>
            <a:r>
              <a:rPr lang="en-GB" baseline="0" dirty="0">
                <a:latin typeface="Calibri" panose="020F0502020204030204" pitchFamily="34" charset="0"/>
              </a:rPr>
              <a:t> stated are “emerging” so could be considered HR and more attractive to investors as they want to get in on the ground early. </a:t>
            </a:r>
            <a:endParaRPr lang="en-GB"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kern="1200" baseline="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i="1" baseline="0" dirty="0">
                <a:latin typeface="Calibri" panose="020F0502020204030204" pitchFamily="34" charset="0"/>
              </a:rPr>
              <a:t>“</a:t>
            </a:r>
            <a:r>
              <a:rPr lang="en-GB" i="1" dirty="0">
                <a:latin typeface="Calibri" panose="020F0502020204030204" pitchFamily="34" charset="0"/>
              </a:rPr>
              <a:t>Proposal pack </a:t>
            </a:r>
            <a:r>
              <a:rPr lang="en-GB" i="1">
                <a:latin typeface="Calibri" panose="020F0502020204030204" pitchFamily="34" charset="0"/>
              </a:rPr>
              <a:t>was published aiming </a:t>
            </a:r>
            <a:r>
              <a:rPr lang="en-GB" i="1" dirty="0">
                <a:latin typeface="Calibri" panose="020F0502020204030204" pitchFamily="34" charset="0"/>
              </a:rPr>
              <a:t>to raise £250m into a new investment fund…</a:t>
            </a:r>
            <a:r>
              <a:rPr lang="en-GB" dirty="0">
                <a:latin typeface="Calibri" panose="020F0502020204030204" pitchFamily="34" charset="0"/>
              </a:rPr>
              <a:t> </a:t>
            </a:r>
            <a:r>
              <a:rPr lang="en-GB" i="1" dirty="0">
                <a:latin typeface="Calibri" panose="020F0502020204030204" pitchFamily="34" charset="0"/>
              </a:rPr>
              <a:t>The accountant is a sole practice and a close family friend so is trusted by Ioannis Konstantinou.”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baseline="0" dirty="0">
                <a:latin typeface="Calibri" panose="020F0502020204030204" pitchFamily="34" charset="0"/>
              </a:rPr>
              <a:t>Small accountant dealing with large operation. Close friend is more likely to be complicit in any illegal activity.  </a:t>
            </a:r>
            <a:r>
              <a:rPr lang="en-GB" dirty="0">
                <a:latin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70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how staff should recognise and report suspicious activity.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29</a:t>
            </a:fld>
            <a:endParaRPr lang="en-GB" dirty="0"/>
          </a:p>
        </p:txBody>
      </p:sp>
    </p:spTree>
    <p:extLst>
      <p:ext uri="{BB962C8B-B14F-4D97-AF65-F5344CB8AC3E}">
        <p14:creationId xmlns:p14="http://schemas.microsoft.com/office/powerpoint/2010/main" val="405722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with experienced staff it is a good idea to remind your staff of the fundamentals. This section could be used to provide a basic introduction as to what money laundering is. It is also useful to give an example of what it may look like within your business – and draw upon real-life experiences.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3672900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The NCA website (https://www.nationalcrimeagency.gov.uk/) has some useful and relevant materials you may want to introduce. This video summarises how accountants can assist law enforcement. </a:t>
            </a:r>
          </a:p>
          <a:p>
            <a:endParaRPr lang="en-GB" b="0" dirty="0">
              <a:solidFill>
                <a:srgbClr val="FF0000"/>
              </a:solidFill>
            </a:endParaRPr>
          </a:p>
          <a:p>
            <a:r>
              <a:rPr lang="en-GB" b="0" dirty="0">
                <a:solidFill>
                  <a:srgbClr val="FF0000"/>
                </a:solidFill>
              </a:rPr>
              <a:t>NCA video on: </a:t>
            </a:r>
            <a:r>
              <a:rPr lang="en-GB" b="1" dirty="0">
                <a:latin typeface="Calibri" panose="020F0502020204030204" pitchFamily="34" charset="0"/>
              </a:rPr>
              <a:t>Money laundering: How trusted professionals can help law enforcement</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30</a:t>
            </a:fld>
            <a:endParaRPr lang="en-GB" dirty="0"/>
          </a:p>
        </p:txBody>
      </p:sp>
    </p:spTree>
    <p:extLst>
      <p:ext uri="{BB962C8B-B14F-4D97-AF65-F5344CB8AC3E}">
        <p14:creationId xmlns:p14="http://schemas.microsoft.com/office/powerpoint/2010/main" val="141236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900" b="0" i="0" kern="1200" dirty="0">
                <a:solidFill>
                  <a:schemeClr val="tx1"/>
                </a:solidFill>
                <a:effectLst/>
                <a:latin typeface="Arial" panose="020B0604020202020204" pitchFamily="34" charset="0"/>
                <a:ea typeface="+mn-ea"/>
                <a:cs typeface="+mn-cs"/>
              </a:rPr>
              <a:t>Persons working in the regulated sector are required under </a:t>
            </a:r>
            <a:r>
              <a:rPr lang="en-GB" sz="900" b="0" i="0" u="sng" kern="1200" dirty="0">
                <a:solidFill>
                  <a:schemeClr val="tx1"/>
                </a:solidFill>
                <a:effectLst/>
                <a:latin typeface="Arial" panose="020B0604020202020204" pitchFamily="34" charset="0"/>
                <a:ea typeface="+mn-ea"/>
                <a:cs typeface="+mn-cs"/>
                <a:hlinkClick r:id="rId3"/>
              </a:rPr>
              <a:t>Part 7 of the Proceeds of Crime Act 2002 (POCA)</a:t>
            </a:r>
            <a:r>
              <a:rPr lang="en-GB" sz="900" b="0" i="0" kern="1200" dirty="0">
                <a:solidFill>
                  <a:schemeClr val="tx1"/>
                </a:solidFill>
                <a:effectLst/>
                <a:latin typeface="Arial" panose="020B0604020202020204" pitchFamily="34" charset="0"/>
                <a:ea typeface="+mn-ea"/>
                <a:cs typeface="+mn-cs"/>
              </a:rPr>
              <a:t> and the </a:t>
            </a:r>
            <a:r>
              <a:rPr lang="en-GB" sz="900" b="0" i="0" u="sng" kern="1200" dirty="0">
                <a:solidFill>
                  <a:schemeClr val="tx1"/>
                </a:solidFill>
                <a:effectLst/>
                <a:latin typeface="Arial" panose="020B0604020202020204" pitchFamily="34" charset="0"/>
                <a:ea typeface="+mn-ea"/>
                <a:cs typeface="+mn-cs"/>
                <a:hlinkClick r:id="rId4"/>
              </a:rPr>
              <a:t>Terrorism Act 2000</a:t>
            </a:r>
            <a:r>
              <a:rPr lang="en-GB" sz="900" b="0" i="0" kern="1200" dirty="0">
                <a:solidFill>
                  <a:schemeClr val="tx1"/>
                </a:solidFill>
                <a:effectLst/>
                <a:latin typeface="Arial" panose="020B0604020202020204" pitchFamily="34" charset="0"/>
                <a:ea typeface="+mn-ea"/>
                <a:cs typeface="+mn-cs"/>
              </a:rPr>
              <a:t> to submit a SAR in respect of information that comes to them in the course of their business if they know, or suspect or have reasonable grounds for knowing or suspecting, that a person is engaged in, or attempting, money laundering or terrorist financing. </a:t>
            </a:r>
          </a:p>
          <a:p>
            <a:pPr marL="228600" indent="-228600">
              <a:buAutoNum type="arabicPeriod"/>
            </a:pPr>
            <a:endParaRPr lang="en-GB" sz="900" b="0" i="0" kern="1200" dirty="0">
              <a:solidFill>
                <a:schemeClr val="tx1"/>
              </a:solidFill>
              <a:effectLst/>
              <a:latin typeface="Arial" panose="020B0604020202020204" pitchFamily="34" charset="0"/>
              <a:ea typeface="+mn-ea"/>
              <a:cs typeface="+mn-cs"/>
            </a:endParaRPr>
          </a:p>
          <a:p>
            <a:pPr marL="228600" indent="-228600">
              <a:buAutoNum type="arabicPeriod"/>
            </a:pPr>
            <a:r>
              <a:rPr lang="en-GB" sz="900" b="0" i="0" kern="1200" dirty="0">
                <a:solidFill>
                  <a:schemeClr val="tx1"/>
                </a:solidFill>
                <a:effectLst/>
                <a:latin typeface="Arial" panose="020B0604020202020204" pitchFamily="34" charset="0"/>
                <a:ea typeface="+mn-ea"/>
                <a:cs typeface="+mn-cs"/>
              </a:rPr>
              <a:t>Ask how they would access an internal SAR?</a:t>
            </a:r>
            <a:r>
              <a:rPr lang="en-GB" sz="900" b="0" i="0" kern="1200" baseline="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31</a:t>
            </a:fld>
            <a:endParaRPr lang="en-GB" dirty="0"/>
          </a:p>
        </p:txBody>
      </p:sp>
    </p:spTree>
    <p:extLst>
      <p:ext uri="{BB962C8B-B14F-4D97-AF65-F5344CB8AC3E}">
        <p14:creationId xmlns:p14="http://schemas.microsoft.com/office/powerpoint/2010/main" val="315064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1" u="none" dirty="0">
                <a:solidFill>
                  <a:srgbClr val="FF0000"/>
                </a:solidFill>
              </a:rPr>
              <a:t>“Take a minute to read the slide…”</a:t>
            </a:r>
          </a:p>
          <a:p>
            <a:pPr marL="0" indent="0">
              <a:buFont typeface="Arial" panose="020B0604020202020204" pitchFamily="34" charset="0"/>
              <a:buNone/>
            </a:pPr>
            <a:endParaRPr lang="en-GB" b="0" i="1" u="none" dirty="0">
              <a:solidFill>
                <a:srgbClr val="FF0000"/>
              </a:solidFill>
            </a:endParaRPr>
          </a:p>
          <a:p>
            <a:pPr marL="0" indent="0">
              <a:buFont typeface="Arial" panose="020B0604020202020204" pitchFamily="34" charset="0"/>
              <a:buNone/>
            </a:pPr>
            <a:endParaRPr lang="en-GB" b="0" i="1" u="none"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32</a:t>
            </a:fld>
            <a:endParaRPr lang="en-GB" dirty="0"/>
          </a:p>
        </p:txBody>
      </p:sp>
    </p:spTree>
    <p:extLst>
      <p:ext uri="{BB962C8B-B14F-4D97-AF65-F5344CB8AC3E}">
        <p14:creationId xmlns:p14="http://schemas.microsoft.com/office/powerpoint/2010/main" val="373352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*Make clear we</a:t>
            </a:r>
            <a:r>
              <a:rPr lang="en-GB" baseline="0" dirty="0">
                <a:latin typeface="Calibri" panose="020F0502020204030204" pitchFamily="34" charset="0"/>
              </a:rPr>
              <a:t> are referring to an external SAR, NOT internal here. Once the MLRO has received an internal SAR, he/she will decide whether this should be filed to the NCA.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aseline="0"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Ask </a:t>
            </a:r>
            <a:r>
              <a:rPr lang="en-GB" b="1" dirty="0">
                <a:latin typeface="Calibri" panose="020F0502020204030204" pitchFamily="34" charset="0"/>
              </a:rPr>
              <a:t>who the MLRO is?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33</a:t>
            </a:fld>
            <a:endParaRPr lang="en-GB" dirty="0"/>
          </a:p>
        </p:txBody>
      </p:sp>
    </p:spTree>
    <p:extLst>
      <p:ext uri="{BB962C8B-B14F-4D97-AF65-F5344CB8AC3E}">
        <p14:creationId xmlns:p14="http://schemas.microsoft.com/office/powerpoint/2010/main" val="408618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rgbClr val="FF0000"/>
                </a:solidFill>
              </a:rPr>
              <a:t>Brief</a:t>
            </a:r>
            <a:r>
              <a:rPr lang="en-GB" b="0" baseline="0" dirty="0">
                <a:solidFill>
                  <a:srgbClr val="FF0000"/>
                </a:solidFill>
              </a:rPr>
              <a:t> video on </a:t>
            </a:r>
            <a:r>
              <a:rPr lang="en-GB" b="1" dirty="0">
                <a:latin typeface="Calibri" panose="020F0502020204030204" pitchFamily="34" charset="0"/>
              </a:rPr>
              <a:t>NCA: UK Financial Intelligence Unit</a:t>
            </a:r>
            <a:r>
              <a:rPr lang="en-GB" b="1" baseline="0" dirty="0">
                <a:latin typeface="Calibri" panose="020F0502020204030204" pitchFamily="34" charset="0"/>
              </a:rPr>
              <a:t> </a:t>
            </a:r>
            <a:r>
              <a:rPr lang="en-GB" b="0" baseline="0" dirty="0">
                <a:latin typeface="Calibri" panose="020F0502020204030204" pitchFamily="34" charset="0"/>
              </a:rPr>
              <a:t>how SARs are used. </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34</a:t>
            </a:fld>
            <a:endParaRPr lang="en-GB" dirty="0"/>
          </a:p>
        </p:txBody>
      </p:sp>
    </p:spTree>
    <p:extLst>
      <p:ext uri="{BB962C8B-B14F-4D97-AF65-F5344CB8AC3E}">
        <p14:creationId xmlns:p14="http://schemas.microsoft.com/office/powerpoint/2010/main" val="1417614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your firm’s record-keeping procedures in relation to AML.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35</a:t>
            </a:fld>
            <a:endParaRPr lang="en-GB" dirty="0"/>
          </a:p>
        </p:txBody>
      </p:sp>
    </p:spTree>
    <p:extLst>
      <p:ext uri="{BB962C8B-B14F-4D97-AF65-F5344CB8AC3E}">
        <p14:creationId xmlns:p14="http://schemas.microsoft.com/office/powerpoint/2010/main" val="730995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could cover any further reading or relevant material that your firm and its employees may want to review.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36</a:t>
            </a:fld>
            <a:endParaRPr lang="en-GB" dirty="0"/>
          </a:p>
        </p:txBody>
      </p:sp>
    </p:spTree>
    <p:extLst>
      <p:ext uri="{BB962C8B-B14F-4D97-AF65-F5344CB8AC3E}">
        <p14:creationId xmlns:p14="http://schemas.microsoft.com/office/powerpoint/2010/main" val="1434205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video from Transparency International, </a:t>
            </a:r>
            <a:r>
              <a:rPr lang="en-GB" i="1" dirty="0"/>
              <a:t>Dirty Money in the UK</a:t>
            </a:r>
            <a:r>
              <a:rPr lang="en-GB" dirty="0"/>
              <a:t>. </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9448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1" i="0" u="sng" dirty="0"/>
              <a:t>It is important to end the session with a strong message. These real life case studies demonstrates why it is important you and your employees get it right – as the consequences are huge.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i="1" dirty="0"/>
              <a:t>“The National Crime Agency (NCA) believes that </a:t>
            </a:r>
            <a:r>
              <a:rPr lang="en-GB" sz="1200" b="0" i="1" dirty="0"/>
              <a:t>£150 billion </a:t>
            </a:r>
            <a:r>
              <a:rPr lang="en-GB" sz="1200" i="1" dirty="0"/>
              <a:t>is laundered each year in the UK alone. </a:t>
            </a:r>
            <a:r>
              <a:rPr lang="en-GB" i="1" dirty="0"/>
              <a:t>Money laundering diverts resources away from economically and socially productive uses. It can negatively affect a country's financial system by undermining its stability. Money laundering fuels corruption and organised crime. Then there is terrorist funding – which has a devastating impact. Terrorist groups use laundering channels to fund their criminal activities and to finance atrocities.</a:t>
            </a:r>
            <a:endParaRPr lang="en-GB" sz="900" i="1" dirty="0"/>
          </a:p>
          <a:p>
            <a:endParaRPr lang="en-GB" dirty="0"/>
          </a:p>
          <a:p>
            <a:r>
              <a:rPr lang="en-GB" i="1" baseline="0" dirty="0"/>
              <a:t>Money Laundering (ML) impacts lives. Predicate crimes such as human trafficking, drug trafficking and sales of weapons are all connected with ML. It is estimated that up to 5% of the worlds GDP is laundered. That’s around £1.5 trillion worldwide. </a:t>
            </a:r>
          </a:p>
          <a:p>
            <a:endParaRPr lang="en-GB" i="1" baseline="0" dirty="0"/>
          </a:p>
          <a:p>
            <a:r>
              <a:rPr lang="en-GB" i="1" baseline="0" dirty="0"/>
              <a:t>With such large figures being estimated its fair to assume some of these funds involve a complicit or unwittingly complicit accountant – hence why there is ever increasing scrutiny on the accountancy sector as they are seen as professional enablers. </a:t>
            </a:r>
          </a:p>
          <a:p>
            <a:endParaRPr lang="en-GB" baseline="0" dirty="0"/>
          </a:p>
          <a:p>
            <a:r>
              <a:rPr lang="en-GB" baseline="0" dirty="0"/>
              <a:t>We wanted to illustrate this by showing some recent cases reported in the media highlight the impact ML can have and discuss the possible impacts on you as individuals and society as a whole.  </a:t>
            </a:r>
          </a:p>
          <a:p>
            <a:pPr marL="0" marR="0" lvl="0" indent="0" algn="l" defTabSz="6858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Arial" panose="020B0604020202020204" pitchFamily="34" charset="0"/>
              <a:ea typeface="+mn-ea"/>
              <a:cs typeface="+mn-cs"/>
            </a:endParaRPr>
          </a:p>
          <a:p>
            <a:r>
              <a:rPr lang="en-GB" b="1" baseline="0" dirty="0"/>
              <a:t>Modern Slavery: </a:t>
            </a:r>
            <a:r>
              <a:rPr lang="en-US" b="0" baseline="0" dirty="0"/>
              <a:t>Boohoo, a major clothing company, outsourced production to a textile company in Leicester. </a:t>
            </a:r>
            <a:r>
              <a:rPr lang="en-US" sz="1200" b="0" i="0" kern="1200" dirty="0">
                <a:solidFill>
                  <a:schemeClr val="tx1"/>
                </a:solidFill>
                <a:effectLst/>
                <a:latin typeface="+mn-lt"/>
                <a:ea typeface="+mn-ea"/>
                <a:cs typeface="+mn-cs"/>
              </a:rPr>
              <a:t>The city of Leicester was said to be experiencing an unexpectedly higher number of infections, purportedly originating from workers in the city’s textile industry, hence why it was one of the few cities to be put on lockdown. With all this also comes accusations of VAT Fraud and Furlough Fraud within the industry. We’d expect the accountant to consider the firm’s outgoings – was it relative to the turnover and income?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Further reading: </a:t>
            </a:r>
            <a:r>
              <a:rPr lang="en-GB" dirty="0">
                <a:hlinkClick r:id="rId3"/>
              </a:rPr>
              <a:t>https://www.riskscreen.com/kyc360/news/lockstitch-to-lockdown-labour-exploitation-and-financial-crime-amidst-coronavirus-in-the-textile-industry/</a:t>
            </a:r>
            <a:endParaRPr lang="en-GB" dirty="0"/>
          </a:p>
          <a:p>
            <a:endParaRPr lang="en-GB" b="1" i="1" baseline="0" dirty="0"/>
          </a:p>
          <a:p>
            <a:endParaRPr lang="en-GB" b="1" i="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Essex Lorry Deaths: </a:t>
            </a:r>
            <a:r>
              <a:rPr lang="en-US" sz="1200" b="0" i="0" kern="1200" dirty="0">
                <a:solidFill>
                  <a:schemeClr val="tx1"/>
                </a:solidFill>
                <a:effectLst/>
                <a:latin typeface="+mn-lt"/>
                <a:ea typeface="+mn-ea"/>
                <a:cs typeface="+mn-cs"/>
              </a:rPr>
              <a:t>If the accountant had a</a:t>
            </a:r>
            <a:r>
              <a:rPr lang="en-GB" dirty="0">
                <a:effectLst/>
              </a:rPr>
              <a:t> strong awareness of red flags, good AML controls in place and a closer scrutiny of the accounts – he may have filed a SAR and these deaths may have been prevented.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b="1" dirty="0">
                <a:effectLst/>
              </a:rPr>
              <a:t>ML</a:t>
            </a:r>
            <a:r>
              <a:rPr lang="en-GB" b="1" baseline="0" dirty="0">
                <a:effectLst/>
              </a:rPr>
              <a:t> will never be completed eradicated. But by enforcing the ML regulations, having and maintain strong controls - collectively we have done our part by making it increasingly difficult for criminals to exploit the existing vulnerabilities the accountancy sector currently faces.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b="1" baseline="0" dirty="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097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hlinkClick r:id="rId3">
                <a:extLst>
                  <a:ext uri="{A12FA001-AC4F-418D-AE19-62706E023703}">
                    <ahyp:hlinkClr xmlns:ahyp="http://schemas.microsoft.com/office/drawing/2018/hyperlinkcolor" val="tx"/>
                  </a:ext>
                </a:extLst>
              </a:hlinkClick>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hlinkClick r:id="rId3">
                  <a:extLst>
                    <a:ext uri="{A12FA001-AC4F-418D-AE19-62706E023703}">
                      <ahyp:hlinkClr xmlns:ahyp="http://schemas.microsoft.com/office/drawing/2018/hyperlinkcolor" val="tx"/>
                    </a:ext>
                  </a:extLst>
                </a:hlinkClick>
              </a:rPr>
              <a:t>https://www.youtube.com/watch?v=257wV-AbKaE</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 video, such as this, may help vary the ways you deliver the training.</a:t>
            </a:r>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269645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audience interaction and test for understanding throughout the training: for example, do a poll or do a short Q&amp;A. Above are a couple of example questions. </a:t>
            </a:r>
          </a:p>
        </p:txBody>
      </p:sp>
      <p:sp>
        <p:nvSpPr>
          <p:cNvPr id="4" name="Slide Number Placeholder 3"/>
          <p:cNvSpPr>
            <a:spLocks noGrp="1"/>
          </p:cNvSpPr>
          <p:nvPr>
            <p:ph type="sldNum" sz="quarter" idx="5"/>
          </p:nvPr>
        </p:nvSpPr>
        <p:spPr/>
        <p:txBody>
          <a:bodyPr/>
          <a:lstStyle/>
          <a:p>
            <a:fld id="{AD4B41DE-1533-4BEC-AB11-146DC9029894}" type="slidenum">
              <a:rPr lang="en-GB" smtClean="0"/>
              <a:t>5</a:t>
            </a:fld>
            <a:endParaRPr lang="en-GB"/>
          </a:p>
        </p:txBody>
      </p:sp>
    </p:spTree>
    <p:extLst>
      <p:ext uri="{BB962C8B-B14F-4D97-AF65-F5344CB8AC3E}">
        <p14:creationId xmlns:p14="http://schemas.microsoft.com/office/powerpoint/2010/main" val="53450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i="1" kern="1200" dirty="0">
                <a:solidFill>
                  <a:schemeClr val="tx1"/>
                </a:solidFill>
                <a:effectLst/>
                <a:latin typeface="Arial" panose="020B0604020202020204" pitchFamily="34" charset="0"/>
                <a:ea typeface="+mn-ea"/>
                <a:cs typeface="+mn-cs"/>
              </a:rPr>
              <a:t>In the National Risk Assessment of money laundering and terrorist financing 2020 (conducted by HM Treasury and the Home Office), the accountancy sector was highlighted as a crucial gateway for criminals looking to disguise the origin of their funds. </a:t>
            </a:r>
          </a:p>
          <a:p>
            <a:endParaRPr lang="en-GB" sz="900" i="1" kern="1200" dirty="0">
              <a:solidFill>
                <a:schemeClr val="tx1"/>
              </a:solidFill>
              <a:effectLst/>
              <a:latin typeface="Arial" panose="020B0604020202020204" pitchFamily="34" charset="0"/>
              <a:ea typeface="+mn-ea"/>
              <a:cs typeface="+mn-cs"/>
            </a:endParaRPr>
          </a:p>
          <a:p>
            <a:r>
              <a:rPr lang="en-GB" sz="900" i="1" kern="1200" dirty="0">
                <a:solidFill>
                  <a:schemeClr val="tx1"/>
                </a:solidFill>
                <a:effectLst/>
                <a:latin typeface="Arial" panose="020B0604020202020204" pitchFamily="34" charset="0"/>
                <a:ea typeface="+mn-ea"/>
                <a:cs typeface="+mn-cs"/>
              </a:rPr>
              <a:t>Accountants involved in money laundering cases tend to be negligent or unwittingly involved. There are very few reported cases where accountants were either complicit or wilfully blind to money laundering risks. It means that professionals working in these sectors are not likely to be criminally or negligently involved in money laundering; rather, those individuals working in the sector 'should be vigilant towards the persistent efforts of criminals to exploit vulnerabilities'. </a:t>
            </a:r>
          </a:p>
          <a:p>
            <a:endParaRPr lang="en-GB" sz="900" i="1" kern="1200" dirty="0">
              <a:solidFill>
                <a:schemeClr val="tx1"/>
              </a:solidFill>
              <a:effectLst/>
              <a:latin typeface="Arial" panose="020B0604020202020204" pitchFamily="34" charset="0"/>
              <a:ea typeface="+mn-ea"/>
              <a:cs typeface="+mn-cs"/>
            </a:endParaRPr>
          </a:p>
          <a:p>
            <a:r>
              <a:rPr lang="en-GB" sz="900" i="1" kern="1200" dirty="0">
                <a:solidFill>
                  <a:schemeClr val="tx1"/>
                </a:solidFill>
                <a:effectLst/>
                <a:latin typeface="Arial" panose="020B0604020202020204" pitchFamily="34" charset="0"/>
                <a:ea typeface="+mn-ea"/>
                <a:cs typeface="+mn-cs"/>
              </a:rPr>
              <a:t>The accountancy sector is considered to be at high risk of exploitation for money laundering as the services they provide can be used to</a:t>
            </a:r>
            <a:r>
              <a:rPr lang="en-GB" sz="900" b="0" i="1" kern="1200" dirty="0">
                <a:solidFill>
                  <a:schemeClr val="tx1"/>
                </a:solidFill>
                <a:effectLst/>
                <a:latin typeface="Arial" panose="020B0604020202020204" pitchFamily="34" charset="0"/>
                <a:ea typeface="+mn-ea"/>
                <a:cs typeface="+mn-cs"/>
              </a:rPr>
              <a:t> </a:t>
            </a:r>
            <a:r>
              <a:rPr lang="en-GB" sz="900" b="1" i="1" kern="1200" dirty="0">
                <a:solidFill>
                  <a:schemeClr val="tx1"/>
                </a:solidFill>
                <a:effectLst/>
                <a:latin typeface="Arial" panose="020B0604020202020204" pitchFamily="34" charset="0"/>
                <a:ea typeface="+mn-ea"/>
                <a:cs typeface="+mn-cs"/>
              </a:rPr>
              <a:t>gain legitimacy. </a:t>
            </a:r>
            <a:r>
              <a:rPr lang="en-GB" sz="900" i="1" kern="1200" dirty="0">
                <a:solidFill>
                  <a:schemeClr val="tx1"/>
                </a:solidFill>
                <a:effectLst/>
                <a:latin typeface="Arial" panose="020B0604020202020204" pitchFamily="34" charset="0"/>
                <a:ea typeface="+mn-ea"/>
                <a:cs typeface="+mn-cs"/>
              </a:rPr>
              <a:t>Accountancy services have been exploited, often unwittingly, to provide legitimacy to falsified accounts or documents used to conceal the source of funds.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Services can be used to </a:t>
            </a:r>
            <a:r>
              <a:rPr lang="en-GB" sz="900" b="1" i="1" kern="1200" dirty="0">
                <a:solidFill>
                  <a:schemeClr val="tx1"/>
                </a:solidFill>
                <a:effectLst/>
                <a:latin typeface="Arial" panose="020B0604020202020204" pitchFamily="34" charset="0"/>
                <a:ea typeface="+mn-ea"/>
                <a:cs typeface="+mn-cs"/>
              </a:rPr>
              <a:t>create corporate structures which disguise activity. </a:t>
            </a:r>
            <a:r>
              <a:rPr lang="en-GB" sz="900" b="0" i="1" kern="1200" dirty="0">
                <a:solidFill>
                  <a:schemeClr val="tx1"/>
                </a:solidFill>
                <a:effectLst/>
                <a:latin typeface="Arial" panose="020B0604020202020204" pitchFamily="34" charset="0"/>
                <a:ea typeface="+mn-ea"/>
                <a:cs typeface="+mn-cs"/>
              </a:rPr>
              <a:t>AKA TCSP services.</a:t>
            </a:r>
            <a:r>
              <a:rPr lang="en-GB" sz="900" b="1" i="1" kern="1200" dirty="0">
                <a:solidFill>
                  <a:schemeClr val="tx1"/>
                </a:solidFill>
                <a:effectLst/>
                <a:latin typeface="Arial" panose="020B0604020202020204" pitchFamily="34" charset="0"/>
                <a:ea typeface="+mn-ea"/>
                <a:cs typeface="+mn-cs"/>
              </a:rPr>
              <a:t> </a:t>
            </a:r>
            <a:r>
              <a:rPr lang="en-GB" sz="900" i="1" kern="1200" dirty="0">
                <a:solidFill>
                  <a:schemeClr val="tx1"/>
                </a:solidFill>
                <a:effectLst/>
                <a:latin typeface="Arial" panose="020B0604020202020204" pitchFamily="34" charset="0"/>
                <a:ea typeface="+mn-ea"/>
                <a:cs typeface="+mn-cs"/>
              </a:rPr>
              <a:t>Company formation continues to be exploited by criminals to mask the ownership of assets or transfer these assets between persons. Company formation services are believed to pose higher risks when offered by accountants than when offered by specialised company formation agents – as criminals may also access and exploit the accountant’s wider services.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Accountancy</a:t>
            </a:r>
            <a:r>
              <a:rPr lang="en-GB" sz="900" b="0" i="1" kern="1200" baseline="0" dirty="0">
                <a:solidFill>
                  <a:schemeClr val="tx1"/>
                </a:solidFill>
                <a:effectLst/>
                <a:latin typeface="Arial" panose="020B0604020202020204" pitchFamily="34" charset="0"/>
                <a:ea typeface="+mn-ea"/>
                <a:cs typeface="+mn-cs"/>
              </a:rPr>
              <a:t> firms may also be used to </a:t>
            </a:r>
            <a:r>
              <a:rPr lang="en-GB" sz="900" b="1" i="1" kern="1200" dirty="0">
                <a:solidFill>
                  <a:schemeClr val="tx1"/>
                </a:solidFill>
                <a:effectLst/>
                <a:latin typeface="Arial" panose="020B0604020202020204" pitchFamily="34" charset="0"/>
                <a:ea typeface="+mn-ea"/>
                <a:cs typeface="+mn-cs"/>
              </a:rPr>
              <a:t>facilitate transactions through client accounts. </a:t>
            </a:r>
            <a:r>
              <a:rPr lang="en-GB" sz="900" i="1" kern="1200" dirty="0">
                <a:solidFill>
                  <a:schemeClr val="tx1"/>
                </a:solidFill>
                <a:effectLst/>
                <a:latin typeface="Arial" panose="020B0604020202020204" pitchFamily="34" charset="0"/>
                <a:ea typeface="+mn-ea"/>
                <a:cs typeface="+mn-cs"/>
              </a:rPr>
              <a:t>Law enforcement agencies have observed misuse of accountants’ client accounts for money laundering. There is a risk posed by accountants performing high-value financial transactions for clients with no clear business rationale to be involved, allowing criminals to transfer funds through bank accounts with little scrutiny. </a:t>
            </a:r>
          </a:p>
          <a:p>
            <a:pPr lvl="0"/>
            <a:endParaRPr lang="en-GB" sz="900" b="1" i="1" kern="1200" dirty="0">
              <a:solidFill>
                <a:schemeClr val="tx1"/>
              </a:solidFill>
              <a:effectLst/>
              <a:latin typeface="Arial" panose="020B0604020202020204" pitchFamily="34" charset="0"/>
              <a:ea typeface="+mn-ea"/>
              <a:cs typeface="+mn-cs"/>
            </a:endParaRPr>
          </a:p>
          <a:p>
            <a:pPr lvl="0"/>
            <a:r>
              <a:rPr lang="en-GB" sz="900" b="0" i="1" kern="1200" dirty="0">
                <a:solidFill>
                  <a:schemeClr val="tx1"/>
                </a:solidFill>
                <a:effectLst/>
                <a:latin typeface="Arial" panose="020B0604020202020204" pitchFamily="34" charset="0"/>
                <a:ea typeface="+mn-ea"/>
                <a:cs typeface="+mn-cs"/>
              </a:rPr>
              <a:t>And, finally, accountants</a:t>
            </a:r>
            <a:r>
              <a:rPr lang="en-GB" sz="900" b="0" i="1" kern="1200" baseline="0" dirty="0">
                <a:solidFill>
                  <a:schemeClr val="tx1"/>
                </a:solidFill>
                <a:effectLst/>
                <a:latin typeface="Arial" panose="020B0604020202020204" pitchFamily="34" charset="0"/>
                <a:ea typeface="+mn-ea"/>
                <a:cs typeface="+mn-cs"/>
              </a:rPr>
              <a:t> may be assisting their clients </a:t>
            </a:r>
            <a:r>
              <a:rPr lang="en-GB" sz="900" b="1" i="1" kern="1200" dirty="0">
                <a:solidFill>
                  <a:schemeClr val="tx1"/>
                </a:solidFill>
                <a:effectLst/>
                <a:latin typeface="Arial" panose="020B0604020202020204" pitchFamily="34" charset="0"/>
                <a:ea typeface="+mn-ea"/>
                <a:cs typeface="+mn-cs"/>
              </a:rPr>
              <a:t>evade tax. </a:t>
            </a:r>
            <a:r>
              <a:rPr lang="en-GB" sz="900" i="1" kern="1200" dirty="0">
                <a:solidFill>
                  <a:schemeClr val="tx1"/>
                </a:solidFill>
                <a:effectLst/>
                <a:latin typeface="Arial" panose="020B0604020202020204" pitchFamily="34" charset="0"/>
                <a:ea typeface="+mn-ea"/>
                <a:cs typeface="+mn-cs"/>
              </a:rPr>
              <a:t>Law enforcement agencies have also observed that accountancy services are being used to facilitate tax evasion and VAT fraud.</a:t>
            </a:r>
          </a:p>
          <a:p>
            <a:r>
              <a:rPr lang="en-GB" sz="900" i="1" kern="1200" dirty="0">
                <a:solidFill>
                  <a:schemeClr val="tx1"/>
                </a:solidFill>
                <a:effectLst/>
                <a:latin typeface="Arial" panose="020B0604020202020204" pitchFamily="34" charset="0"/>
                <a:ea typeface="+mn-ea"/>
                <a:cs typeface="+mn-cs"/>
              </a:rPr>
              <a:t> </a:t>
            </a:r>
          </a:p>
          <a:p>
            <a:pPr marL="0" indent="0">
              <a:buFont typeface="Arial" panose="020B0604020202020204" pitchFamily="34" charset="0"/>
              <a:buNone/>
            </a:pPr>
            <a:endParaRPr lang="en-GB" b="0" i="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744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 may want to consider an ice breaker such as this to encourage audience participation and to gauge the audience existing knowledge…</a:t>
            </a:r>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131466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 </a:t>
            </a:r>
            <a:r>
              <a:rPr lang="en-GB" b="1" i="0" dirty="0"/>
              <a:t> </a:t>
            </a:r>
            <a:r>
              <a:rPr lang="en-GB" b="0" i="0" dirty="0"/>
              <a:t>This video is taken from the TV show Breaking Bad. </a:t>
            </a:r>
            <a:r>
              <a:rPr lang="en-GB" i="0" dirty="0"/>
              <a:t>As well as being a typical example of a ML method, it’s also a good example of a professional enabler. The character on the right, Saul Goodman, is a lawyer – and the person on the left, Jesse </a:t>
            </a:r>
            <a:r>
              <a:rPr lang="en-GB" i="0" dirty="0" err="1"/>
              <a:t>Pinkman</a:t>
            </a:r>
            <a:r>
              <a:rPr lang="en-GB" i="0" dirty="0"/>
              <a:t>, is a drug dealer. </a:t>
            </a:r>
          </a:p>
          <a:p>
            <a:endParaRPr lang="en-GB" i="0" dirty="0"/>
          </a:p>
          <a:p>
            <a:r>
              <a:rPr lang="en-GB" i="0" dirty="0"/>
              <a:t>The term ‘Professional enabler’ is an accusation that has been thrown at the accountancy sector as a whole in recent times – and this is an extreme example of one. </a:t>
            </a:r>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spTree>
    <p:extLst>
      <p:ext uri="{BB962C8B-B14F-4D97-AF65-F5344CB8AC3E}">
        <p14:creationId xmlns:p14="http://schemas.microsoft.com/office/powerpoint/2010/main" val="248214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Arial" panose="020B0604020202020204" pitchFamily="34" charset="0"/>
                <a:ea typeface="+mn-ea"/>
                <a:cs typeface="+mn-cs"/>
              </a:rPr>
              <a:t>“The aim of money laundering is for ill gotten gains to appear legitimate. What some people can sometimes lose sight of when thinking about ML is that there is always a criminal act that precedes it</a:t>
            </a:r>
            <a:r>
              <a:rPr lang="en-GB" sz="1200" b="0" i="1" kern="1200" dirty="0">
                <a:solidFill>
                  <a:schemeClr val="tx1"/>
                </a:solidFill>
                <a:effectLst/>
                <a:latin typeface="Arial" panose="020B0604020202020204" pitchFamily="34" charset="0"/>
                <a:ea typeface="+mn-ea"/>
                <a:cs typeface="+mn-cs"/>
              </a:rPr>
              <a:t>. What possible crimes could occur prior to the act of money laundering?”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n-ea"/>
                <a:cs typeface="+mn-cs"/>
              </a:rPr>
              <a:t>ASK THE AUDIENCE TO GIVE EXAMPLES OF PREDICATE CRIMES, THEN REVEAL THE ANSWERS.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mn-cs"/>
            </a:endParaRPr>
          </a:p>
          <a:p>
            <a:pPr marL="0" indent="0">
              <a:buNone/>
            </a:pPr>
            <a:endParaRPr lang="en-US" sz="1200" b="1" i="0" kern="1200" dirty="0">
              <a:solidFill>
                <a:schemeClr val="tx1"/>
              </a:solidFill>
              <a:effectLst/>
              <a:latin typeface="Arial" panose="020B0604020202020204" pitchFamily="34" charset="0"/>
              <a:ea typeface="+mn-ea"/>
              <a:cs typeface="+mn-cs"/>
            </a:endParaRPr>
          </a:p>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180362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461472" y="6486259"/>
            <a:ext cx="2366557"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30304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37432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330960" y="1727201"/>
            <a:ext cx="9702800" cy="4294188"/>
          </a:xfrm>
        </p:spPr>
        <p:txBody>
          <a:bodyPr/>
          <a:lstStyle/>
          <a:p>
            <a:r>
              <a:rPr lang="en-US"/>
              <a:t>Click icon to add media</a:t>
            </a:r>
            <a:endParaRPr lang="en-GB"/>
          </a:p>
        </p:txBody>
      </p:sp>
    </p:spTree>
    <p:extLst>
      <p:ext uri="{BB962C8B-B14F-4D97-AF65-F5344CB8AC3E}">
        <p14:creationId xmlns:p14="http://schemas.microsoft.com/office/powerpoint/2010/main" val="28562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57043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3" y="2352058"/>
            <a:ext cx="9702800" cy="3669332"/>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8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330960" y="2352058"/>
            <a:ext cx="4724400" cy="36693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309359" y="2352058"/>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7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2349653"/>
            <a:ext cx="3671737" cy="3671736"/>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59" y="2352058"/>
            <a:ext cx="4724400" cy="366933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80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0"/>
          </p:nvPr>
        </p:nvSpPr>
        <p:spPr>
          <a:xfrm>
            <a:off x="6310315" y="2352058"/>
            <a:ext cx="4724400" cy="36693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2352058"/>
            <a:ext cx="4724400" cy="3669332"/>
          </a:xfrm>
        </p:spPr>
        <p:txBody>
          <a:bodyPr/>
          <a:lstStyle/>
          <a:p>
            <a:pPr lvl="0"/>
            <a:r>
              <a:rPr lang="en-US" dirty="0"/>
              <a:t>Chart</a:t>
            </a:r>
          </a:p>
        </p:txBody>
      </p:sp>
    </p:spTree>
    <p:extLst>
      <p:ext uri="{BB962C8B-B14F-4D97-AF65-F5344CB8AC3E}">
        <p14:creationId xmlns:p14="http://schemas.microsoft.com/office/powerpoint/2010/main" val="396506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Media Placeholder 9"/>
          <p:cNvSpPr>
            <a:spLocks noGrp="1"/>
          </p:cNvSpPr>
          <p:nvPr>
            <p:ph type="media" sz="quarter" idx="13"/>
          </p:nvPr>
        </p:nvSpPr>
        <p:spPr>
          <a:xfrm>
            <a:off x="1330963" y="2352058"/>
            <a:ext cx="9702800" cy="3669332"/>
          </a:xfrm>
        </p:spPr>
        <p:txBody>
          <a:bodyPr/>
          <a:lstStyle/>
          <a:p>
            <a:r>
              <a:rPr lang="en-US" dirty="0"/>
              <a:t>Click icon to add media</a:t>
            </a:r>
            <a:endParaRPr lang="en-GB" dirty="0"/>
          </a:p>
        </p:txBody>
      </p:sp>
    </p:spTree>
    <p:extLst>
      <p:ext uri="{BB962C8B-B14F-4D97-AF65-F5344CB8AC3E}">
        <p14:creationId xmlns:p14="http://schemas.microsoft.com/office/powerpoint/2010/main" val="14887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368C-AC2D-429F-ABA4-E202E1EBD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1991E4-3DFA-4CE0-A824-9B627FF0F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585ECD-D07C-4E92-8E79-243D5A836DEF}"/>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892E74B4-5DF2-4E61-A530-00E8C8080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BAC88-736C-4255-9A02-296E24B4E6B7}"/>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140130259"/>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95D7-5AC4-4ED3-86CF-2987C7520D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B96093-B11E-4D8D-A612-4E743EC9D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67922-74EF-4928-A577-0499F0571CBC}"/>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F5ECE0EB-20C2-4538-9C6F-54193465F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4B40-7256-458D-9F1C-0354ADBE4202}"/>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6646422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3" y="6486259"/>
            <a:ext cx="2499537"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0316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guide id="2" pos="3840">
          <p15:clr>
            <a:srgbClr val="FBAE40"/>
          </p15:clr>
        </p15:guide>
        <p15:guide id="3" orient="horz" pos="2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E288-8E89-430A-B40B-412EBFF57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BDE00A-95CF-4FC7-AD3E-A86B7FAD9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35F8D-28B7-4806-8421-8A0E647A1860}"/>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F1F3E354-A8B3-4DA8-B12B-6761F9B9E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69282C-A2A3-439F-B945-789CC0C3D669}"/>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4127294843"/>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1554-DE37-4230-8EEE-395D2C2DA3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32BD8-6CC5-4E97-849F-C2B69AA2D9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542DF-1A7B-4C2D-8282-1917A8943E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7AAC30-018C-4722-9412-13C91E55E9BC}"/>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6" name="Footer Placeholder 5">
            <a:extLst>
              <a:ext uri="{FF2B5EF4-FFF2-40B4-BE49-F238E27FC236}">
                <a16:creationId xmlns:a16="http://schemas.microsoft.com/office/drawing/2014/main" id="{2DDB5C51-32AD-4332-87EA-678DF369F3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AE0CC6-68C4-4DAC-BC84-A35430C57FD1}"/>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396714962"/>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619F-C6BD-4579-A184-C008E95A50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FC0725-3B36-4850-949C-63B608311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CEBFB-A376-45D4-B43E-F36469B2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39C271-7B37-46F9-AF63-0F23EA13B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76071-E578-47EE-B20E-29646CCEC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B7433D-9E47-4ABB-BA91-3B231EA76F8D}"/>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8" name="Footer Placeholder 7">
            <a:extLst>
              <a:ext uri="{FF2B5EF4-FFF2-40B4-BE49-F238E27FC236}">
                <a16:creationId xmlns:a16="http://schemas.microsoft.com/office/drawing/2014/main" id="{6A5E55D1-B4D9-47D0-8B25-4271D75D91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F921D6-B6A5-40E6-A764-6738763CCE09}"/>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57898873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394-4C91-43AF-9C57-A51277DE1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47C1A2-F551-480B-AA03-A5DBEF05D570}"/>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4" name="Footer Placeholder 3">
            <a:extLst>
              <a:ext uri="{FF2B5EF4-FFF2-40B4-BE49-F238E27FC236}">
                <a16:creationId xmlns:a16="http://schemas.microsoft.com/office/drawing/2014/main" id="{1A0F50A7-A3B2-4F66-982C-5759EB4546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4BEC1D-EA16-4FE6-B0A3-607CFC3C0CC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14657662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60EA2-68DD-481E-89D5-9844495441F2}"/>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3" name="Footer Placeholder 2">
            <a:extLst>
              <a:ext uri="{FF2B5EF4-FFF2-40B4-BE49-F238E27FC236}">
                <a16:creationId xmlns:a16="http://schemas.microsoft.com/office/drawing/2014/main" id="{A8CCC137-0644-4D72-A8A8-2C6D60FED3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81155A-77FB-4E14-99B7-707278E85EBF}"/>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4246022150"/>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B7B7-EE4F-4710-877C-6B2973DFF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B577D1-DDF9-444B-BFEC-9E2EF6A7F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7594AE-8616-4B0B-9D87-7CBA4C09F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D2114-2120-499A-A25B-A815D6E20E57}"/>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6" name="Footer Placeholder 5">
            <a:extLst>
              <a:ext uri="{FF2B5EF4-FFF2-40B4-BE49-F238E27FC236}">
                <a16:creationId xmlns:a16="http://schemas.microsoft.com/office/drawing/2014/main" id="{FE690B13-A9C3-4C62-90B7-155DEDE41D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0C397-E1D8-4605-B74A-03EC53906C6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2384859321"/>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A7E5-E37C-4F62-8A30-2C232D802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5723CE-73DD-42D1-AB99-473CF4925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3D467F-7DDA-488B-A13F-190F969E9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5254D-3385-437C-B455-80F9417DA0C1}"/>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6" name="Footer Placeholder 5">
            <a:extLst>
              <a:ext uri="{FF2B5EF4-FFF2-40B4-BE49-F238E27FC236}">
                <a16:creationId xmlns:a16="http://schemas.microsoft.com/office/drawing/2014/main" id="{2B6688E6-F1F3-4FDD-A4D9-8DA4FE738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242E1-BA4E-4E7D-9A27-6568045F81A7}"/>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54030065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419D-03A6-409D-8AC4-96D5102A2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70637D-D894-40AA-AE54-41268BD51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1381D-300E-4DEE-B81C-F3A038BB847D}"/>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5A85767C-4585-4054-BB62-D31402399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3B6F8-94CC-483F-9ECB-6FA985D6545B}"/>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158362355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37A57-3EF8-489F-A53E-4BC6E4A29A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4EDC59-2E4C-4F78-8F79-663932915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E5095-3C61-4AB7-9912-65A16CC24C9E}"/>
              </a:ext>
            </a:extLst>
          </p:cNvPr>
          <p:cNvSpPr>
            <a:spLocks noGrp="1"/>
          </p:cNvSpPr>
          <p:nvPr>
            <p:ph type="dt" sz="half" idx="10"/>
          </p:nvPr>
        </p:nvSpPr>
        <p:spPr/>
        <p:txBody>
          <a:body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4621A57A-E68A-4684-A6B0-53EA12724B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CEBEE1-49AF-4F07-996B-5EE03E90DF5F}"/>
              </a:ext>
            </a:extLst>
          </p:cNvPr>
          <p:cNvSpPr>
            <a:spLocks noGrp="1"/>
          </p:cNvSpPr>
          <p:nvPr>
            <p:ph type="sldNum" sz="quarter" idx="12"/>
          </p:nvPr>
        </p:nvSpPr>
        <p:spPr/>
        <p:txBody>
          <a:bodyPr/>
          <a:lstStyle/>
          <a:p>
            <a:fld id="{D4BB4B93-2230-4542-87EA-7C20081A6438}" type="slidenum">
              <a:rPr lang="en-GB" smtClean="0"/>
              <a:t>‹#›</a:t>
            </a:fld>
            <a:endParaRPr lang="en-GB"/>
          </a:p>
        </p:txBody>
      </p:sp>
    </p:spTree>
    <p:extLst>
      <p:ext uri="{BB962C8B-B14F-4D97-AF65-F5344CB8AC3E}">
        <p14:creationId xmlns:p14="http://schemas.microsoft.com/office/powerpoint/2010/main" val="377531924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29258" y="3207617"/>
            <a:ext cx="4361204" cy="38133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483" y="1828800"/>
            <a:ext cx="3188208" cy="3188208"/>
          </a:xfrm>
          <a:prstGeom prst="rect">
            <a:avLst/>
          </a:prstGeom>
        </p:spPr>
      </p:pic>
    </p:spTree>
    <p:extLst>
      <p:ext uri="{BB962C8B-B14F-4D97-AF65-F5344CB8AC3E}">
        <p14:creationId xmlns:p14="http://schemas.microsoft.com/office/powerpoint/2010/main" val="245357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p:cNvSpPr>
            <a:spLocks noGrp="1"/>
          </p:cNvSpPr>
          <p:nvPr>
            <p:ph type="title" hasCustomPrompt="1"/>
          </p:nvPr>
        </p:nvSpPr>
        <p:spPr>
          <a:xfrm>
            <a:off x="1330961" y="1734800"/>
            <a:ext cx="9703753" cy="358160"/>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330961" y="2174241"/>
            <a:ext cx="9703753" cy="1147763"/>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461472" y="6486259"/>
            <a:ext cx="228677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12180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6310313"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326199" y="1727201"/>
            <a:ext cx="4724400" cy="4294188"/>
          </a:xfrm>
        </p:spPr>
        <p:txBody>
          <a:bodyPr/>
          <a:lstStyle/>
          <a:p>
            <a:pPr lvl="0"/>
            <a:r>
              <a:rPr lang="en-US" dirty="0"/>
              <a:t>Chart</a:t>
            </a:r>
          </a:p>
        </p:txBody>
      </p:sp>
    </p:spTree>
    <p:extLst>
      <p:ext uri="{BB962C8B-B14F-4D97-AF65-F5344CB8AC3E}">
        <p14:creationId xmlns:p14="http://schemas.microsoft.com/office/powerpoint/2010/main" val="38112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2" y="6486259"/>
            <a:ext cx="2472941"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8083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p:cNvSpPr txBox="1"/>
          <p:nvPr userDrawn="1"/>
        </p:nvSpPr>
        <p:spPr>
          <a:xfrm>
            <a:off x="461472" y="6486259"/>
            <a:ext cx="2818688"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26755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type="body" sz="quarter" idx="10" hasCustomPrompt="1"/>
          </p:nvPr>
        </p:nvSpPr>
        <p:spPr>
          <a:xfrm>
            <a:off x="1330961" y="1737360"/>
            <a:ext cx="9703753" cy="3830320"/>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461473" y="6486259"/>
            <a:ext cx="2322231"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3148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21">
          <p15:clr>
            <a:srgbClr val="FBAE40"/>
          </p15:clr>
        </p15:guide>
        <p15:guide id="3" orient="horz" pos="2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0"/>
            <a:ext cx="9702800" cy="4307840"/>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0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309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0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343026" y="1727202"/>
            <a:ext cx="4294188" cy="429418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6309360" y="1727201"/>
            <a:ext cx="4724400"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2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30961" y="670560"/>
            <a:ext cx="9703753" cy="1056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30960" y="1737841"/>
            <a:ext cx="9702800" cy="428354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461473" y="6486259"/>
            <a:ext cx="2171521"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427520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324613" y="1295417"/>
            <a:ext cx="9703753" cy="105664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1324612" y="2362696"/>
            <a:ext cx="9702800" cy="3446936"/>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461474" y="6486261"/>
            <a:ext cx="461473" cy="123111"/>
          </a:xfrm>
          <a:prstGeom prst="rect">
            <a:avLst/>
          </a:prstGeom>
          <a:noFill/>
        </p:spPr>
        <p:txBody>
          <a:bodyPr wrap="square" lIns="0" tIns="0" rIns="0" bIns="0" rtlCol="0">
            <a:spAutoFit/>
          </a:bodyPr>
          <a:lstStyle/>
          <a:p>
            <a:r>
              <a:rPr lang="en-GB" sz="800" dirty="0"/>
              <a:t>© ACCA</a:t>
            </a:r>
          </a:p>
        </p:txBody>
      </p:sp>
    </p:spTree>
    <p:extLst>
      <p:ext uri="{BB962C8B-B14F-4D97-AF65-F5344CB8AC3E}">
        <p14:creationId xmlns:p14="http://schemas.microsoft.com/office/powerpoint/2010/main" val="4782211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6947">
          <p15:clr>
            <a:srgbClr val="F26B43"/>
          </p15:clr>
        </p15:guide>
        <p15:guide id="3" pos="84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D4AF95-6096-4F70-94CE-75144D7B6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C3490-30C7-4FCB-B816-D10E9C3DA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E0050-2E14-40A4-8173-59AD7C7EF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9ADB6-987B-4F97-B5A8-7787158217F9}" type="datetimeFigureOut">
              <a:rPr lang="en-GB" smtClean="0"/>
              <a:t>20/06/2021</a:t>
            </a:fld>
            <a:endParaRPr lang="en-GB"/>
          </a:p>
        </p:txBody>
      </p:sp>
      <p:sp>
        <p:nvSpPr>
          <p:cNvPr id="5" name="Footer Placeholder 4">
            <a:extLst>
              <a:ext uri="{FF2B5EF4-FFF2-40B4-BE49-F238E27FC236}">
                <a16:creationId xmlns:a16="http://schemas.microsoft.com/office/drawing/2014/main" id="{7F74EBA9-1921-4A46-95A5-B55D8565A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BD417C-C766-4CE5-8024-0FACD7A8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B4B93-2230-4542-87EA-7C20081A6438}" type="slidenum">
              <a:rPr lang="en-GB" smtClean="0"/>
              <a:t>‹#›</a:t>
            </a:fld>
            <a:endParaRPr lang="en-GB"/>
          </a:p>
        </p:txBody>
      </p:sp>
    </p:spTree>
    <p:extLst>
      <p:ext uri="{BB962C8B-B14F-4D97-AF65-F5344CB8AC3E}">
        <p14:creationId xmlns:p14="http://schemas.microsoft.com/office/powerpoint/2010/main" val="17633802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video" Target="https://www.youtube.com/embed/qln3ADE-PxU" TargetMode="Externa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video" Target="https://www.youtube.com/embed/Bkgux8R_IOc" TargetMode="Externa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8" Type="http://schemas.openxmlformats.org/officeDocument/2006/relationships/hyperlink" Target="https://www.transparency.org.uk/publications/at-your-service/" TargetMode="External"/><Relationship Id="rId3" Type="http://schemas.openxmlformats.org/officeDocument/2006/relationships/hyperlink" Target="http://www.legislation.gov.uk/uksi/2017/692/pdfs/uksi_20170692_en.pdf" TargetMode="External"/><Relationship Id="rId7" Type="http://schemas.openxmlformats.org/officeDocument/2006/relationships/hyperlink" Target="http://www.fatf-gafi.org/publications/fatfgeneral/documents/public-consultation-guidance-tcsp.html" TargetMode="External"/><Relationship Id="rId2" Type="http://schemas.openxmlformats.org/officeDocument/2006/relationships/hyperlink" Target="https://www.ccab.org.uk/documents/FinalAMLGuidance2018Formattedfinal.pdf" TargetMode="External"/><Relationship Id="rId1" Type="http://schemas.openxmlformats.org/officeDocument/2006/relationships/slideLayout" Target="../slideLayouts/slideLayout24.xml"/><Relationship Id="rId6" Type="http://schemas.openxmlformats.org/officeDocument/2006/relationships/hyperlink" Target="https://assets.publishing.service.gov.uk/government/uploads/system/uploads/attachment_data/file/655198/National_risk_assessment_of_money_laundering_and_terrorist_financing_2017_pdf_web.pdf" TargetMode="External"/><Relationship Id="rId5" Type="http://schemas.openxmlformats.org/officeDocument/2006/relationships/hyperlink" Target="https://www.fatf-gafi.org/media/fatf/documents/reports/mer4/MER-United-Kingdom-2018.pdf" TargetMode="External"/><Relationship Id="rId4" Type="http://schemas.openxmlformats.org/officeDocument/2006/relationships/hyperlink" Target="https://www.fatf-gafi.org/publications/fatfrecommendations/documents/fatfguidanceontherisk-basedapproachforaccountants.html" TargetMode="External"/><Relationship Id="rId9" Type="http://schemas.openxmlformats.org/officeDocument/2006/relationships/hyperlink" Target="https://www.nationalcrimeagency.gov.uk/what-we-do/crime-threats/money-laundering-and-terrorist-financing/suspicious-activity-reports"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video" Target="https://www.youtube.com/embed/fgTjOjvczwk?feature=oembed"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ideo" Target="https://www.youtube.com/embed/257wV-AbKaE"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ideo" Target="https://www.youtube.com/embed/ez6xH-su2xI?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836570-46FD-46DD-A242-39E602B96BBD}"/>
              </a:ext>
            </a:extLst>
          </p:cNvPr>
          <p:cNvSpPr txBox="1">
            <a:spLocks/>
          </p:cNvSpPr>
          <p:nvPr/>
        </p:nvSpPr>
        <p:spPr>
          <a:xfrm>
            <a:off x="853105" y="1032453"/>
            <a:ext cx="10169571" cy="447057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baseline="0">
                <a:solidFill>
                  <a:schemeClr val="tx1"/>
                </a:solidFill>
                <a:latin typeface="Arial (Headings)"/>
                <a:ea typeface="+mj-ea"/>
                <a:cs typeface="Arial (Headings)"/>
              </a:defRPr>
            </a:lvl1pPr>
          </a:lstStyle>
          <a:p>
            <a:pPr algn="ctr"/>
            <a:r>
              <a:rPr lang="en-US" sz="3600" u="sng" dirty="0">
                <a:solidFill>
                  <a:srgbClr val="FF0000"/>
                </a:solidFill>
                <a:latin typeface="+mn-lt"/>
              </a:rPr>
              <a:t>DISCLAIMER: </a:t>
            </a:r>
          </a:p>
          <a:p>
            <a:pPr algn="ctr"/>
            <a:r>
              <a:rPr lang="en-US" sz="3600" u="sng" dirty="0">
                <a:solidFill>
                  <a:srgbClr val="FF0000"/>
                </a:solidFill>
                <a:latin typeface="+mn-lt"/>
              </a:rPr>
              <a:t>THIS TRAINING POWERPOINT EXAMPLE IN ITS CURRENT FORMAT WOULD NOT BE SUFFICIENT TRAINING FOR THE MLRO OR TO GIVE TO YOUR EMPLOYEES. THIS IS AN EXAMPLE WITH HINTS AND TIPS ONLY. IT MUST BE ADAPTED AND EXPANDED UPON TO ENSURE IT IS RELEVANT TO YOUR FIRM, ITS EMPLOYEES, CURRENT LEGISLATION, REGULATORY GUIDANCE AND CURRENT TRENDS, THEMES AND RISKS. </a:t>
            </a:r>
          </a:p>
        </p:txBody>
      </p:sp>
    </p:spTree>
    <p:extLst>
      <p:ext uri="{BB962C8B-B14F-4D97-AF65-F5344CB8AC3E}">
        <p14:creationId xmlns:p14="http://schemas.microsoft.com/office/powerpoint/2010/main" val="189067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058" y="607935"/>
            <a:ext cx="9703753" cy="587345"/>
          </a:xfrm>
        </p:spPr>
        <p:txBody>
          <a:bodyPr>
            <a:normAutofit/>
          </a:bodyPr>
          <a:lstStyle/>
          <a:p>
            <a:r>
              <a:rPr lang="en-GB" sz="3200" b="1" dirty="0">
                <a:latin typeface="+mn-lt"/>
                <a:cs typeface="Calibri" panose="020F0502020204030204" pitchFamily="34" charset="0"/>
              </a:rPr>
              <a:t>Modern</a:t>
            </a:r>
            <a:r>
              <a:rPr lang="en-GB" sz="3200" b="1" dirty="0">
                <a:latin typeface="+mn-lt"/>
              </a:rPr>
              <a:t> Slavery and Human Trafficking Indicators</a:t>
            </a:r>
            <a:endParaRPr lang="en-GB" sz="3200" b="1" noProof="0" dirty="0">
              <a:latin typeface="+mn-lt"/>
            </a:endParaRPr>
          </a:p>
        </p:txBody>
      </p:sp>
      <p:grpSp>
        <p:nvGrpSpPr>
          <p:cNvPr id="2" name="Group 1">
            <a:extLst>
              <a:ext uri="{FF2B5EF4-FFF2-40B4-BE49-F238E27FC236}">
                <a16:creationId xmlns:a16="http://schemas.microsoft.com/office/drawing/2014/main" id="{7F453A59-3E50-45F9-BC4C-424BE8E271AC}"/>
              </a:ext>
            </a:extLst>
          </p:cNvPr>
          <p:cNvGrpSpPr/>
          <p:nvPr/>
        </p:nvGrpSpPr>
        <p:grpSpPr>
          <a:xfrm>
            <a:off x="695058" y="1257905"/>
            <a:ext cx="10801885" cy="4824417"/>
            <a:chOff x="256936" y="724884"/>
            <a:chExt cx="8710930" cy="3836858"/>
          </a:xfrm>
        </p:grpSpPr>
        <p:sp>
          <p:nvSpPr>
            <p:cNvPr id="3" name="Freeform: Shape 2">
              <a:extLst>
                <a:ext uri="{FF2B5EF4-FFF2-40B4-BE49-F238E27FC236}">
                  <a16:creationId xmlns:a16="http://schemas.microsoft.com/office/drawing/2014/main" id="{0BA7BCFA-DD9A-4D06-8F21-194085E24CF6}"/>
                </a:ext>
              </a:extLst>
            </p:cNvPr>
            <p:cNvSpPr/>
            <p:nvPr/>
          </p:nvSpPr>
          <p:spPr>
            <a:xfrm>
              <a:off x="256936" y="724884"/>
              <a:ext cx="8710930" cy="875688"/>
            </a:xfrm>
            <a:custGeom>
              <a:avLst/>
              <a:gdLst>
                <a:gd name="connsiteX0" fmla="*/ 0 w 8710930"/>
                <a:gd name="connsiteY0" fmla="*/ 87569 h 875688"/>
                <a:gd name="connsiteX1" fmla="*/ 87569 w 8710930"/>
                <a:gd name="connsiteY1" fmla="*/ 0 h 875688"/>
                <a:gd name="connsiteX2" fmla="*/ 8623361 w 8710930"/>
                <a:gd name="connsiteY2" fmla="*/ 0 h 875688"/>
                <a:gd name="connsiteX3" fmla="*/ 8710930 w 8710930"/>
                <a:gd name="connsiteY3" fmla="*/ 87569 h 875688"/>
                <a:gd name="connsiteX4" fmla="*/ 8710930 w 8710930"/>
                <a:gd name="connsiteY4" fmla="*/ 788119 h 875688"/>
                <a:gd name="connsiteX5" fmla="*/ 8623361 w 8710930"/>
                <a:gd name="connsiteY5" fmla="*/ 875688 h 875688"/>
                <a:gd name="connsiteX6" fmla="*/ 87569 w 8710930"/>
                <a:gd name="connsiteY6" fmla="*/ 875688 h 875688"/>
                <a:gd name="connsiteX7" fmla="*/ 0 w 8710930"/>
                <a:gd name="connsiteY7" fmla="*/ 788119 h 875688"/>
                <a:gd name="connsiteX8" fmla="*/ 0 w 8710930"/>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0930" h="875688">
                  <a:moveTo>
                    <a:pt x="0" y="87569"/>
                  </a:moveTo>
                  <a:cubicBezTo>
                    <a:pt x="0" y="39206"/>
                    <a:pt x="39206" y="0"/>
                    <a:pt x="87569" y="0"/>
                  </a:cubicBezTo>
                  <a:lnTo>
                    <a:pt x="8623361" y="0"/>
                  </a:lnTo>
                  <a:cubicBezTo>
                    <a:pt x="8671724" y="0"/>
                    <a:pt x="8710930" y="39206"/>
                    <a:pt x="8710930" y="87569"/>
                  </a:cubicBezTo>
                  <a:lnTo>
                    <a:pt x="8710930" y="788119"/>
                  </a:lnTo>
                  <a:cubicBezTo>
                    <a:pt x="8710930" y="836482"/>
                    <a:pt x="8671724" y="875688"/>
                    <a:pt x="8623361"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5477" tIns="115477" rIns="115477" bIns="115477" numCol="1" spcCol="1270" anchor="ctr" anchorCtr="0">
              <a:noAutofit/>
            </a:bodyPr>
            <a:lstStyle/>
            <a:p>
              <a:pPr algn="ctr" defTabSz="948243">
                <a:lnSpc>
                  <a:spcPct val="90000"/>
                </a:lnSpc>
                <a:spcBef>
                  <a:spcPct val="0"/>
                </a:spcBef>
                <a:spcAft>
                  <a:spcPct val="35000"/>
                </a:spcAft>
              </a:pPr>
              <a:r>
                <a:rPr lang="en-US" sz="2400" dirty="0"/>
                <a:t>Some of the businesses known to be linked to exploitation are</a:t>
              </a:r>
              <a:r>
                <a:rPr lang="en-GB" sz="2400" dirty="0"/>
                <a:t> agriculture, </a:t>
              </a:r>
              <a:r>
                <a:rPr lang="en-US" sz="2400" dirty="0"/>
                <a:t>high cash-generative personal service businesses</a:t>
              </a:r>
              <a:r>
                <a:rPr lang="en-GB" sz="2400" dirty="0"/>
                <a:t>, cleaning companies, construction and maintenance businesses, and transport and freight.</a:t>
              </a:r>
            </a:p>
          </p:txBody>
        </p:sp>
        <p:sp>
          <p:nvSpPr>
            <p:cNvPr id="5" name="Freeform: Shape 4">
              <a:extLst>
                <a:ext uri="{FF2B5EF4-FFF2-40B4-BE49-F238E27FC236}">
                  <a16:creationId xmlns:a16="http://schemas.microsoft.com/office/drawing/2014/main" id="{024DF86A-5D35-4AA3-91A8-783AD6D60DB1}"/>
                </a:ext>
              </a:extLst>
            </p:cNvPr>
            <p:cNvSpPr/>
            <p:nvPr/>
          </p:nvSpPr>
          <p:spPr>
            <a:xfrm>
              <a:off x="256936" y="1711941"/>
              <a:ext cx="5710406" cy="875688"/>
            </a:xfrm>
            <a:custGeom>
              <a:avLst/>
              <a:gdLst>
                <a:gd name="connsiteX0" fmla="*/ 0 w 5710406"/>
                <a:gd name="connsiteY0" fmla="*/ 87569 h 875688"/>
                <a:gd name="connsiteX1" fmla="*/ 87569 w 5710406"/>
                <a:gd name="connsiteY1" fmla="*/ 0 h 875688"/>
                <a:gd name="connsiteX2" fmla="*/ 5622837 w 5710406"/>
                <a:gd name="connsiteY2" fmla="*/ 0 h 875688"/>
                <a:gd name="connsiteX3" fmla="*/ 5710406 w 5710406"/>
                <a:gd name="connsiteY3" fmla="*/ 87569 h 875688"/>
                <a:gd name="connsiteX4" fmla="*/ 5710406 w 5710406"/>
                <a:gd name="connsiteY4" fmla="*/ 788119 h 875688"/>
                <a:gd name="connsiteX5" fmla="*/ 5622837 w 5710406"/>
                <a:gd name="connsiteY5" fmla="*/ 875688 h 875688"/>
                <a:gd name="connsiteX6" fmla="*/ 87569 w 5710406"/>
                <a:gd name="connsiteY6" fmla="*/ 875688 h 875688"/>
                <a:gd name="connsiteX7" fmla="*/ 0 w 5710406"/>
                <a:gd name="connsiteY7" fmla="*/ 788119 h 875688"/>
                <a:gd name="connsiteX8" fmla="*/ 0 w 5710406"/>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0406" h="875688">
                  <a:moveTo>
                    <a:pt x="0" y="87569"/>
                  </a:moveTo>
                  <a:cubicBezTo>
                    <a:pt x="0" y="39206"/>
                    <a:pt x="39206" y="0"/>
                    <a:pt x="87569" y="0"/>
                  </a:cubicBezTo>
                  <a:lnTo>
                    <a:pt x="5622837" y="0"/>
                  </a:lnTo>
                  <a:cubicBezTo>
                    <a:pt x="5671200" y="0"/>
                    <a:pt x="5710406" y="39206"/>
                    <a:pt x="5710406" y="87569"/>
                  </a:cubicBezTo>
                  <a:lnTo>
                    <a:pt x="5710406" y="788119"/>
                  </a:lnTo>
                  <a:cubicBezTo>
                    <a:pt x="5710406" y="836482"/>
                    <a:pt x="5671200" y="875688"/>
                    <a:pt x="5622837"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2400" dirty="0"/>
                <a:t>Cash-based business potentially used to exploit victims and pass unexplained funds through</a:t>
              </a:r>
              <a:endParaRPr lang="en-GB" sz="2400" dirty="0"/>
            </a:p>
          </p:txBody>
        </p:sp>
        <p:sp>
          <p:nvSpPr>
            <p:cNvPr id="6" name="Freeform: Shape 5">
              <a:extLst>
                <a:ext uri="{FF2B5EF4-FFF2-40B4-BE49-F238E27FC236}">
                  <a16:creationId xmlns:a16="http://schemas.microsoft.com/office/drawing/2014/main" id="{80406F74-3652-4FF8-8845-12B98E9C93BC}"/>
                </a:ext>
              </a:extLst>
            </p:cNvPr>
            <p:cNvSpPr/>
            <p:nvPr/>
          </p:nvSpPr>
          <p:spPr>
            <a:xfrm>
              <a:off x="256936"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Unusual, complex structures in place</a:t>
              </a:r>
            </a:p>
          </p:txBody>
        </p:sp>
        <p:sp>
          <p:nvSpPr>
            <p:cNvPr id="7" name="Freeform: Shape 6">
              <a:extLst>
                <a:ext uri="{FF2B5EF4-FFF2-40B4-BE49-F238E27FC236}">
                  <a16:creationId xmlns:a16="http://schemas.microsoft.com/office/drawing/2014/main" id="{717C2343-1B9F-404F-8970-8CF45D596B1D}"/>
                </a:ext>
              </a:extLst>
            </p:cNvPr>
            <p:cNvSpPr/>
            <p:nvPr/>
          </p:nvSpPr>
          <p:spPr>
            <a:xfrm>
              <a:off x="256936"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00" dirty="0"/>
                <a:t>Irregular hours or pay, yet all staff are paid the same</a:t>
              </a:r>
              <a:endParaRPr lang="en-GB" sz="1400" dirty="0"/>
            </a:p>
          </p:txBody>
        </p:sp>
        <p:sp>
          <p:nvSpPr>
            <p:cNvPr id="8" name="Freeform: Shape 7">
              <a:extLst>
                <a:ext uri="{FF2B5EF4-FFF2-40B4-BE49-F238E27FC236}">
                  <a16:creationId xmlns:a16="http://schemas.microsoft.com/office/drawing/2014/main" id="{06601353-515A-4759-9590-10D3D4A8BEE9}"/>
                </a:ext>
              </a:extLst>
            </p:cNvPr>
            <p:cNvSpPr/>
            <p:nvPr/>
          </p:nvSpPr>
          <p:spPr>
            <a:xfrm>
              <a:off x="1699070"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Evasive behaviour</a:t>
              </a:r>
            </a:p>
          </p:txBody>
        </p:sp>
        <p:sp>
          <p:nvSpPr>
            <p:cNvPr id="9" name="Freeform: Shape 8">
              <a:extLst>
                <a:ext uri="{FF2B5EF4-FFF2-40B4-BE49-F238E27FC236}">
                  <a16:creationId xmlns:a16="http://schemas.microsoft.com/office/drawing/2014/main" id="{A55E8199-5487-4214-8C5D-17F20ADFB83D}"/>
                </a:ext>
              </a:extLst>
            </p:cNvPr>
            <p:cNvSpPr/>
            <p:nvPr/>
          </p:nvSpPr>
          <p:spPr>
            <a:xfrm>
              <a:off x="1699070"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00" dirty="0"/>
                <a:t>Suspicious lack of staff costs</a:t>
              </a:r>
              <a:endParaRPr lang="en-GB" sz="1400" dirty="0"/>
            </a:p>
          </p:txBody>
        </p:sp>
        <p:sp>
          <p:nvSpPr>
            <p:cNvPr id="10" name="Freeform: Shape 9">
              <a:extLst>
                <a:ext uri="{FF2B5EF4-FFF2-40B4-BE49-F238E27FC236}">
                  <a16:creationId xmlns:a16="http://schemas.microsoft.com/office/drawing/2014/main" id="{C6843BD6-6209-4605-B2F3-C404C5DD4A2F}"/>
                </a:ext>
              </a:extLst>
            </p:cNvPr>
            <p:cNvSpPr/>
            <p:nvPr/>
          </p:nvSpPr>
          <p:spPr>
            <a:xfrm>
              <a:off x="3141204" y="2698997"/>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Unclear source of funds/wealth</a:t>
              </a:r>
            </a:p>
          </p:txBody>
        </p:sp>
        <p:sp>
          <p:nvSpPr>
            <p:cNvPr id="12" name="Freeform: Shape 11">
              <a:extLst>
                <a:ext uri="{FF2B5EF4-FFF2-40B4-BE49-F238E27FC236}">
                  <a16:creationId xmlns:a16="http://schemas.microsoft.com/office/drawing/2014/main" id="{F7F7B794-28A0-403A-BB2A-DEDD67E9F539}"/>
                </a:ext>
              </a:extLst>
            </p:cNvPr>
            <p:cNvSpPr/>
            <p:nvPr/>
          </p:nvSpPr>
          <p:spPr>
            <a:xfrm>
              <a:off x="3141204"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400" dirty="0"/>
                <a:t>Round sum salaries</a:t>
              </a:r>
            </a:p>
          </p:txBody>
        </p:sp>
        <p:sp>
          <p:nvSpPr>
            <p:cNvPr id="13" name="Freeform: Shape 12">
              <a:extLst>
                <a:ext uri="{FF2B5EF4-FFF2-40B4-BE49-F238E27FC236}">
                  <a16:creationId xmlns:a16="http://schemas.microsoft.com/office/drawing/2014/main" id="{00D212DE-FDD5-431B-A932-89D963307269}"/>
                </a:ext>
              </a:extLst>
            </p:cNvPr>
            <p:cNvSpPr/>
            <p:nvPr/>
          </p:nvSpPr>
          <p:spPr>
            <a:xfrm>
              <a:off x="4583337" y="2698996"/>
              <a:ext cx="1384005" cy="1862745"/>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200" dirty="0"/>
                <a:t>Payments/income received at unusual times of the day</a:t>
              </a:r>
            </a:p>
            <a:p>
              <a:pPr algn="ctr" defTabSz="414856">
                <a:lnSpc>
                  <a:spcPct val="90000"/>
                </a:lnSpc>
                <a:spcBef>
                  <a:spcPct val="0"/>
                </a:spcBef>
                <a:spcAft>
                  <a:spcPct val="35000"/>
                </a:spcAft>
              </a:pPr>
              <a:r>
                <a:rPr lang="en-US" sz="1200" dirty="0"/>
                <a:t> </a:t>
              </a:r>
            </a:p>
            <a:p>
              <a:pPr algn="ctr" defTabSz="414856">
                <a:lnSpc>
                  <a:spcPct val="90000"/>
                </a:lnSpc>
                <a:spcBef>
                  <a:spcPct val="0"/>
                </a:spcBef>
                <a:spcAft>
                  <a:spcPct val="35000"/>
                </a:spcAft>
              </a:pPr>
              <a:r>
                <a:rPr lang="en-US" sz="1200" dirty="0"/>
                <a:t>Card statements showing payments processed between hours that do not correlate with the type of business it is</a:t>
              </a:r>
              <a:endParaRPr lang="en-GB" sz="1200" dirty="0"/>
            </a:p>
          </p:txBody>
        </p:sp>
        <p:sp>
          <p:nvSpPr>
            <p:cNvPr id="14" name="Freeform: Shape 13">
              <a:extLst>
                <a:ext uri="{FF2B5EF4-FFF2-40B4-BE49-F238E27FC236}">
                  <a16:creationId xmlns:a16="http://schemas.microsoft.com/office/drawing/2014/main" id="{4D525F50-BA5E-49D7-992B-5E3CFBCD7FFD}"/>
                </a:ext>
              </a:extLst>
            </p:cNvPr>
            <p:cNvSpPr/>
            <p:nvPr/>
          </p:nvSpPr>
          <p:spPr>
            <a:xfrm>
              <a:off x="6083599" y="1711941"/>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1333" dirty="0"/>
                <a:t>Business output not proportionate with size and staffing levels</a:t>
              </a:r>
              <a:endParaRPr lang="en-GB" sz="1333" dirty="0"/>
            </a:p>
          </p:txBody>
        </p:sp>
        <p:sp>
          <p:nvSpPr>
            <p:cNvPr id="15" name="Freeform: Shape 14">
              <a:extLst>
                <a:ext uri="{FF2B5EF4-FFF2-40B4-BE49-F238E27FC236}">
                  <a16:creationId xmlns:a16="http://schemas.microsoft.com/office/drawing/2014/main" id="{58D28C9E-475E-43A3-9703-9DCCB4083F47}"/>
                </a:ext>
              </a:extLst>
            </p:cNvPr>
            <p:cNvSpPr/>
            <p:nvPr/>
          </p:nvSpPr>
          <p:spPr>
            <a:xfrm>
              <a:off x="6083599" y="2698997"/>
              <a:ext cx="1384005" cy="1862744"/>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37" tIns="74837" rIns="74837" bIns="74837" numCol="1" spcCol="1270" anchor="ctr" anchorCtr="0">
              <a:noAutofit/>
            </a:bodyPr>
            <a:lstStyle/>
            <a:p>
              <a:pPr algn="ctr" defTabSz="474121">
                <a:lnSpc>
                  <a:spcPct val="90000"/>
                </a:lnSpc>
                <a:spcBef>
                  <a:spcPct val="0"/>
                </a:spcBef>
                <a:spcAft>
                  <a:spcPct val="35000"/>
                </a:spcAft>
              </a:pPr>
              <a:r>
                <a:rPr lang="en-US" sz="1467" dirty="0"/>
                <a:t>Extended family involvement in business or transactions e.g. bulk of funds paid to family members</a:t>
              </a:r>
              <a:endParaRPr lang="en-GB" sz="1467" dirty="0"/>
            </a:p>
          </p:txBody>
        </p:sp>
        <p:sp>
          <p:nvSpPr>
            <p:cNvPr id="16" name="Freeform: Shape 15">
              <a:extLst>
                <a:ext uri="{FF2B5EF4-FFF2-40B4-BE49-F238E27FC236}">
                  <a16:creationId xmlns:a16="http://schemas.microsoft.com/office/drawing/2014/main" id="{9E6CD2E5-FBF8-49E5-A6E1-98B3CBE89C9D}"/>
                </a:ext>
              </a:extLst>
            </p:cNvPr>
            <p:cNvSpPr/>
            <p:nvPr/>
          </p:nvSpPr>
          <p:spPr>
            <a:xfrm>
              <a:off x="7583861" y="1711941"/>
              <a:ext cx="1384005" cy="1862744"/>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US" sz="1467" dirty="0"/>
                <a:t>Client holds a diverse portfolio of businesses in high-risk industries e.g. construction, takeaways, care agencies</a:t>
              </a:r>
              <a:endParaRPr lang="en-GB" sz="1467" dirty="0"/>
            </a:p>
          </p:txBody>
        </p:sp>
        <p:sp>
          <p:nvSpPr>
            <p:cNvPr id="17" name="Freeform: Shape 16">
              <a:extLst>
                <a:ext uri="{FF2B5EF4-FFF2-40B4-BE49-F238E27FC236}">
                  <a16:creationId xmlns:a16="http://schemas.microsoft.com/office/drawing/2014/main" id="{4A760826-6CAB-4040-85C7-06428989A7CF}"/>
                </a:ext>
              </a:extLst>
            </p:cNvPr>
            <p:cNvSpPr/>
            <p:nvPr/>
          </p:nvSpPr>
          <p:spPr>
            <a:xfrm>
              <a:off x="7583861" y="3686054"/>
              <a:ext cx="1384005" cy="875688"/>
            </a:xfrm>
            <a:custGeom>
              <a:avLst/>
              <a:gdLst>
                <a:gd name="connsiteX0" fmla="*/ 0 w 1384005"/>
                <a:gd name="connsiteY0" fmla="*/ 87569 h 875688"/>
                <a:gd name="connsiteX1" fmla="*/ 87569 w 1384005"/>
                <a:gd name="connsiteY1" fmla="*/ 0 h 875688"/>
                <a:gd name="connsiteX2" fmla="*/ 1296436 w 1384005"/>
                <a:gd name="connsiteY2" fmla="*/ 0 h 875688"/>
                <a:gd name="connsiteX3" fmla="*/ 1384005 w 1384005"/>
                <a:gd name="connsiteY3" fmla="*/ 87569 h 875688"/>
                <a:gd name="connsiteX4" fmla="*/ 1384005 w 1384005"/>
                <a:gd name="connsiteY4" fmla="*/ 788119 h 875688"/>
                <a:gd name="connsiteX5" fmla="*/ 1296436 w 1384005"/>
                <a:gd name="connsiteY5" fmla="*/ 875688 h 875688"/>
                <a:gd name="connsiteX6" fmla="*/ 87569 w 1384005"/>
                <a:gd name="connsiteY6" fmla="*/ 875688 h 875688"/>
                <a:gd name="connsiteX7" fmla="*/ 0 w 1384005"/>
                <a:gd name="connsiteY7" fmla="*/ 788119 h 875688"/>
                <a:gd name="connsiteX8" fmla="*/ 0 w 1384005"/>
                <a:gd name="connsiteY8" fmla="*/ 87569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05" h="875688">
                  <a:moveTo>
                    <a:pt x="0" y="87569"/>
                  </a:moveTo>
                  <a:cubicBezTo>
                    <a:pt x="0" y="39206"/>
                    <a:pt x="39206" y="0"/>
                    <a:pt x="87569" y="0"/>
                  </a:cubicBezTo>
                  <a:lnTo>
                    <a:pt x="1296436" y="0"/>
                  </a:lnTo>
                  <a:cubicBezTo>
                    <a:pt x="1344799" y="0"/>
                    <a:pt x="1384005" y="39206"/>
                    <a:pt x="1384005" y="87569"/>
                  </a:cubicBezTo>
                  <a:lnTo>
                    <a:pt x="1384005" y="788119"/>
                  </a:lnTo>
                  <a:cubicBezTo>
                    <a:pt x="1384005" y="836482"/>
                    <a:pt x="1344799" y="875688"/>
                    <a:pt x="1296436" y="875688"/>
                  </a:cubicBezTo>
                  <a:lnTo>
                    <a:pt x="87569" y="875688"/>
                  </a:lnTo>
                  <a:cubicBezTo>
                    <a:pt x="39206" y="875688"/>
                    <a:pt x="0" y="836482"/>
                    <a:pt x="0" y="788119"/>
                  </a:cubicBezTo>
                  <a:lnTo>
                    <a:pt x="0" y="875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757" tIns="69757" rIns="69757" bIns="69757" numCol="1" spcCol="1270" anchor="ctr" anchorCtr="0">
              <a:noAutofit/>
            </a:bodyPr>
            <a:lstStyle/>
            <a:p>
              <a:pPr algn="ctr" defTabSz="414856">
                <a:lnSpc>
                  <a:spcPct val="90000"/>
                </a:lnSpc>
                <a:spcBef>
                  <a:spcPct val="0"/>
                </a:spcBef>
                <a:spcAft>
                  <a:spcPct val="35000"/>
                </a:spcAft>
              </a:pPr>
              <a:r>
                <a:rPr lang="en-GB" sz="1333" dirty="0"/>
                <a:t>Unclear beneficial ownership</a:t>
              </a:r>
            </a:p>
          </p:txBody>
        </p:sp>
      </p:grpSp>
    </p:spTree>
    <p:extLst>
      <p:ext uri="{BB962C8B-B14F-4D97-AF65-F5344CB8AC3E}">
        <p14:creationId xmlns:p14="http://schemas.microsoft.com/office/powerpoint/2010/main" val="298402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Autofit/>
          </a:bodyPr>
          <a:lstStyle/>
          <a:p>
            <a:r>
              <a:rPr lang="en-GB" sz="2800" b="1" dirty="0">
                <a:latin typeface="Calibri" panose="020F0502020204030204" pitchFamily="34" charset="0"/>
              </a:rPr>
              <a:t>Drug Trafficking</a:t>
            </a:r>
            <a:endParaRPr lang="en-GB" sz="2800" b="1" noProof="0" dirty="0">
              <a:latin typeface="Calibri" panose="020F0502020204030204" pitchFamily="34" charset="0"/>
            </a:endParaRPr>
          </a:p>
        </p:txBody>
      </p:sp>
      <p:pic>
        <p:nvPicPr>
          <p:cNvPr id="8" name="Picture 7">
            <a:extLst>
              <a:ext uri="{FF2B5EF4-FFF2-40B4-BE49-F238E27FC236}">
                <a16:creationId xmlns:a16="http://schemas.microsoft.com/office/drawing/2014/main" id="{4542A43B-5C0A-4C42-A34A-414C33D65D84}"/>
              </a:ext>
            </a:extLst>
          </p:cNvPr>
          <p:cNvPicPr>
            <a:picLocks noChangeAspect="1"/>
          </p:cNvPicPr>
          <p:nvPr/>
        </p:nvPicPr>
        <p:blipFill rotWithShape="1">
          <a:blip r:embed="rId3"/>
          <a:srcRect l="25700" t="13712" r="27800" b="60899"/>
          <a:stretch/>
        </p:blipFill>
        <p:spPr>
          <a:xfrm rot="561203">
            <a:off x="2441722" y="2109075"/>
            <a:ext cx="6929982" cy="2052691"/>
          </a:xfrm>
          <a:prstGeom prst="rect">
            <a:avLst/>
          </a:prstGeom>
          <a:noFill/>
        </p:spPr>
      </p:pic>
    </p:spTree>
    <p:extLst>
      <p:ext uri="{BB962C8B-B14F-4D97-AF65-F5344CB8AC3E}">
        <p14:creationId xmlns:p14="http://schemas.microsoft.com/office/powerpoint/2010/main" val="11456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The law and regulations </a:t>
            </a:r>
            <a:endParaRPr lang="en-GB" sz="3600" noProof="0" dirty="0">
              <a:latin typeface="+mn-lt"/>
            </a:endParaRPr>
          </a:p>
        </p:txBody>
      </p:sp>
    </p:spTree>
    <p:extLst>
      <p:ext uri="{BB962C8B-B14F-4D97-AF65-F5344CB8AC3E}">
        <p14:creationId xmlns:p14="http://schemas.microsoft.com/office/powerpoint/2010/main" val="429160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5" y="127130"/>
            <a:ext cx="10515600" cy="1325563"/>
          </a:xfrm>
        </p:spPr>
        <p:txBody>
          <a:bodyPr/>
          <a:lstStyle/>
          <a:p>
            <a:r>
              <a:rPr lang="en-GB" b="1" dirty="0">
                <a:latin typeface="Calibri" panose="020F0502020204030204" pitchFamily="34" charset="0"/>
              </a:rPr>
              <a:t>Tipping Off Explained</a:t>
            </a:r>
          </a:p>
        </p:txBody>
      </p:sp>
      <p:sp>
        <p:nvSpPr>
          <p:cNvPr id="8" name="TextBox 7">
            <a:extLst>
              <a:ext uri="{FF2B5EF4-FFF2-40B4-BE49-F238E27FC236}">
                <a16:creationId xmlns:a16="http://schemas.microsoft.com/office/drawing/2014/main" id="{7ADA31CF-F4E2-43BD-BD8B-8DBF64318F1B}"/>
              </a:ext>
            </a:extLst>
          </p:cNvPr>
          <p:cNvSpPr txBox="1"/>
          <p:nvPr/>
        </p:nvSpPr>
        <p:spPr>
          <a:xfrm>
            <a:off x="346553" y="1452693"/>
            <a:ext cx="11498893" cy="1938992"/>
          </a:xfrm>
          <a:prstGeom prst="rect">
            <a:avLst/>
          </a:prstGeom>
          <a:solidFill>
            <a:srgbClr val="FF0000"/>
          </a:solidFill>
        </p:spPr>
        <p:txBody>
          <a:bodyPr wrap="square" rtlCol="0">
            <a:spAutoFit/>
          </a:bodyPr>
          <a:lstStyle/>
          <a:p>
            <a:r>
              <a:rPr lang="en-GB" sz="2000" b="1" i="1" dirty="0">
                <a:solidFill>
                  <a:schemeClr val="bg1"/>
                </a:solidFill>
              </a:rPr>
              <a:t>What is Tipping Off?</a:t>
            </a:r>
          </a:p>
          <a:p>
            <a:r>
              <a:rPr lang="en-US" sz="2000" dirty="0">
                <a:solidFill>
                  <a:schemeClr val="bg1"/>
                </a:solidFill>
              </a:rPr>
              <a:t>The offence is committed by a person who discloses information that is likely to prejudice an actual or a proposed investigation before an SAR has been made, or who discloses information that is likely to prejudice an investigation which might be conducted after an SAR has been made to law enforcement, in circumstances where he or she knows or suspects that there is either an investigation or a proposed investigation, or that a disclosure has been made to law enforcement.</a:t>
            </a:r>
            <a:endParaRPr lang="en-GB" sz="2000" dirty="0">
              <a:solidFill>
                <a:schemeClr val="bg1"/>
              </a:solidFill>
            </a:endParaRPr>
          </a:p>
        </p:txBody>
      </p:sp>
      <p:sp>
        <p:nvSpPr>
          <p:cNvPr id="12" name="TextBox 11">
            <a:extLst>
              <a:ext uri="{FF2B5EF4-FFF2-40B4-BE49-F238E27FC236}">
                <a16:creationId xmlns:a16="http://schemas.microsoft.com/office/drawing/2014/main" id="{D47F0B51-833E-4034-BA61-9EE8DCD15BCA}"/>
              </a:ext>
            </a:extLst>
          </p:cNvPr>
          <p:cNvSpPr txBox="1"/>
          <p:nvPr/>
        </p:nvSpPr>
        <p:spPr>
          <a:xfrm>
            <a:off x="363255" y="3829354"/>
            <a:ext cx="11498893" cy="2246769"/>
          </a:xfrm>
          <a:prstGeom prst="rect">
            <a:avLst/>
          </a:prstGeom>
          <a:solidFill>
            <a:srgbClr val="FF0000"/>
          </a:solidFill>
        </p:spPr>
        <p:txBody>
          <a:bodyPr wrap="square" rtlCol="0">
            <a:spAutoFit/>
          </a:bodyPr>
          <a:lstStyle/>
          <a:p>
            <a:r>
              <a:rPr lang="en-GB" sz="2000" b="1" i="1" dirty="0">
                <a:solidFill>
                  <a:schemeClr val="bg1"/>
                </a:solidFill>
              </a:rPr>
              <a:t>Misinterpretation of the law </a:t>
            </a:r>
          </a:p>
          <a:p>
            <a:r>
              <a:rPr lang="en-GB" sz="2000" i="1" dirty="0">
                <a:solidFill>
                  <a:schemeClr val="bg1"/>
                </a:solidFill>
              </a:rPr>
              <a:t>The offence is widely misunderstood. It is often mistakenly assumed that enquiries should not be made of customers during the evaluation process for fear that such enquiries might expose an employee to the risk of tipping off the customer. This is not the case. While employee enquiries must be handled with care, to be in danger of committing a tipping-off offence an employee must either know or suspect that an SAR has been, or is to be, made or must know or suspect that an investigation is underway or is planned. This will rarely be the case at the initial suspicion evaluation stage.</a:t>
            </a:r>
            <a:endParaRPr lang="en-GB" sz="2000" b="1" i="1" dirty="0">
              <a:solidFill>
                <a:schemeClr val="bg1"/>
              </a:solidFill>
            </a:endParaRPr>
          </a:p>
        </p:txBody>
      </p:sp>
    </p:spTree>
    <p:extLst>
      <p:ext uri="{BB962C8B-B14F-4D97-AF65-F5344CB8AC3E}">
        <p14:creationId xmlns:p14="http://schemas.microsoft.com/office/powerpoint/2010/main" val="137656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mn-lt"/>
              </a:rPr>
              <a:t>Tipping Off – Scenario </a:t>
            </a:r>
          </a:p>
        </p:txBody>
      </p:sp>
      <p:sp>
        <p:nvSpPr>
          <p:cNvPr id="3" name="Content Placeholder 2"/>
          <p:cNvSpPr>
            <a:spLocks noGrp="1"/>
          </p:cNvSpPr>
          <p:nvPr>
            <p:ph idx="1"/>
          </p:nvPr>
        </p:nvSpPr>
        <p:spPr>
          <a:xfrm>
            <a:off x="838200" y="1440329"/>
            <a:ext cx="9370863" cy="4307840"/>
          </a:xfrm>
        </p:spPr>
        <p:txBody>
          <a:bodyPr>
            <a:normAutofit/>
          </a:bodyPr>
          <a:lstStyle/>
          <a:p>
            <a:pPr marL="0" indent="0">
              <a:buNone/>
            </a:pPr>
            <a:endParaRPr lang="en-US" i="1" dirty="0"/>
          </a:p>
          <a:p>
            <a:pPr marL="0" indent="0">
              <a:buNone/>
            </a:pPr>
            <a:r>
              <a:rPr lang="en-US" i="1" dirty="0"/>
              <a:t>An accountant has been contacted by law enforcement and has been issued with a Production Order on one of his clients – which means all relevant documentation must be provided. The accountant has not filed an SAR and is not aware of what law enforcement are investigating. The accountant is concerned about GDPR, so notifies the client.</a:t>
            </a:r>
          </a:p>
          <a:p>
            <a:pPr marL="0" indent="0">
              <a:buNone/>
            </a:pPr>
            <a:endParaRPr lang="en-US" i="1" dirty="0"/>
          </a:p>
          <a:p>
            <a:pPr marL="0" indent="0">
              <a:buNone/>
            </a:pPr>
            <a:r>
              <a:rPr lang="en-US" i="1" dirty="0"/>
              <a:t>Is this tipping off?</a:t>
            </a:r>
          </a:p>
          <a:p>
            <a:endParaRPr lang="en-GB" i="1" u="sng" dirty="0"/>
          </a:p>
          <a:p>
            <a:endParaRPr lang="en-GB" i="1" dirty="0"/>
          </a:p>
          <a:p>
            <a:endParaRPr lang="en-GB" i="1" dirty="0"/>
          </a:p>
        </p:txBody>
      </p:sp>
    </p:spTree>
    <p:extLst>
      <p:ext uri="{BB962C8B-B14F-4D97-AF65-F5344CB8AC3E}">
        <p14:creationId xmlns:p14="http://schemas.microsoft.com/office/powerpoint/2010/main" val="91442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Role of the MLRO</a:t>
            </a:r>
            <a:endParaRPr lang="en-GB" sz="3600" noProof="0" dirty="0">
              <a:latin typeface="+mn-lt"/>
            </a:endParaRPr>
          </a:p>
        </p:txBody>
      </p:sp>
    </p:spTree>
    <p:extLst>
      <p:ext uri="{BB962C8B-B14F-4D97-AF65-F5344CB8AC3E}">
        <p14:creationId xmlns:p14="http://schemas.microsoft.com/office/powerpoint/2010/main" val="70496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953153" cy="381331"/>
          </a:xfrm>
        </p:spPr>
        <p:txBody>
          <a:bodyPr/>
          <a:lstStyle/>
          <a:p>
            <a:r>
              <a:rPr lang="en-GB" sz="3600" dirty="0">
                <a:latin typeface="+mn-lt"/>
              </a:rPr>
              <a:t>Conducting customer due diligence (CDD)</a:t>
            </a:r>
            <a:endParaRPr lang="en-GB" sz="3600" noProof="0" dirty="0">
              <a:latin typeface="+mn-lt"/>
            </a:endParaRPr>
          </a:p>
        </p:txBody>
      </p:sp>
    </p:spTree>
    <p:extLst>
      <p:ext uri="{BB962C8B-B14F-4D97-AF65-F5344CB8AC3E}">
        <p14:creationId xmlns:p14="http://schemas.microsoft.com/office/powerpoint/2010/main" val="246933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446" y="495563"/>
            <a:ext cx="9703753" cy="1056640"/>
          </a:xfrm>
        </p:spPr>
        <p:txBody>
          <a:bodyPr anchor="t">
            <a:normAutofit/>
          </a:bodyPr>
          <a:lstStyle/>
          <a:p>
            <a:r>
              <a:rPr lang="en-GB" sz="3600" b="1" dirty="0">
                <a:latin typeface="+mn-lt"/>
                <a:cs typeface="Calibri" panose="020F0502020204030204" pitchFamily="34" charset="0"/>
              </a:rPr>
              <a:t>Customer Due Diligence (CDD)</a:t>
            </a:r>
          </a:p>
        </p:txBody>
      </p:sp>
      <p:sp>
        <p:nvSpPr>
          <p:cNvPr id="3" name="Text Placeholder 2"/>
          <p:cNvSpPr>
            <a:spLocks noGrp="1"/>
          </p:cNvSpPr>
          <p:nvPr>
            <p:ph idx="1"/>
          </p:nvPr>
        </p:nvSpPr>
        <p:spPr>
          <a:xfrm>
            <a:off x="719447" y="1198882"/>
            <a:ext cx="10877131" cy="1584957"/>
          </a:xfrm>
        </p:spPr>
        <p:txBody>
          <a:bodyPr anchor="t">
            <a:normAutofit/>
          </a:bodyPr>
          <a:lstStyle/>
          <a:p>
            <a:pPr marL="457189" indent="-457189">
              <a:buFont typeface="+mj-lt"/>
              <a:buAutoNum type="arabicPeriod"/>
            </a:pPr>
            <a:endParaRPr lang="en-US"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54CF3FB-15C4-47FB-8D2C-F4C036D6AA44}"/>
              </a:ext>
            </a:extLst>
          </p:cNvPr>
          <p:cNvSpPr txBox="1"/>
          <p:nvPr/>
        </p:nvSpPr>
        <p:spPr>
          <a:xfrm>
            <a:off x="719447" y="1309210"/>
            <a:ext cx="10753107" cy="4689489"/>
          </a:xfrm>
          <a:prstGeom prst="rect">
            <a:avLst/>
          </a:prstGeom>
          <a:noFill/>
        </p:spPr>
        <p:txBody>
          <a:bodyPr wrap="square" rtlCol="0">
            <a:spAutoFit/>
          </a:bodyPr>
          <a:lstStyle/>
          <a:p>
            <a:pPr defTabSz="914377"/>
            <a:r>
              <a:rPr lang="en-US" sz="1867" b="1" dirty="0">
                <a:solidFill>
                  <a:srgbClr val="000000"/>
                </a:solidFill>
                <a:latin typeface="Calibri" panose="020F0502020204030204" pitchFamily="34" charset="0"/>
                <a:cs typeface="Calibri" panose="020F0502020204030204" pitchFamily="34" charset="0"/>
              </a:rPr>
              <a:t>What is CDD? </a:t>
            </a:r>
            <a:r>
              <a:rPr lang="en-US" sz="1867" dirty="0">
                <a:solidFill>
                  <a:srgbClr val="000000"/>
                </a:solidFill>
                <a:latin typeface="Calibri" panose="020F0502020204030204" pitchFamily="34" charset="0"/>
                <a:cs typeface="Calibri" panose="020F0502020204030204" pitchFamily="34" charset="0"/>
              </a:rPr>
              <a:t>Customer due diligence is the process of identifying your clients and checking they are who they say they are. </a:t>
            </a:r>
          </a:p>
          <a:p>
            <a:pPr defTabSz="914377"/>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Why it is important? </a:t>
            </a:r>
            <a:r>
              <a:rPr lang="en-US" sz="1867" dirty="0">
                <a:solidFill>
                  <a:srgbClr val="000000"/>
                </a:solidFill>
                <a:latin typeface="Calibri" panose="020F0502020204030204" pitchFamily="34" charset="0"/>
                <a:cs typeface="Calibri" panose="020F0502020204030204" pitchFamily="34" charset="0"/>
              </a:rPr>
              <a:t>Criminals often seek to mask their true identity – for example, by using complex ownership structures. The purpose of CDD is to know and understand a client’s identity and business activities so that any ML risks can be properly managed. </a:t>
            </a:r>
          </a:p>
          <a:p>
            <a:pPr defTabSz="914377"/>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Risk assessment</a:t>
            </a:r>
            <a:r>
              <a:rPr lang="en-US" sz="1867" dirty="0">
                <a:solidFill>
                  <a:srgbClr val="000000"/>
                </a:solidFill>
                <a:latin typeface="Calibri" panose="020F0502020204030204" pitchFamily="34" charset="0"/>
                <a:cs typeface="Calibri" panose="020F0502020204030204" pitchFamily="34" charset="0"/>
              </a:rPr>
              <a:t>: a risk assessment on each client to identify the money laundering risk that they pose must be conducted. The following factors need to be considered during this risk assessment:</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Customer risk</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Product, service, transaction and delivery channel risk</a:t>
            </a:r>
          </a:p>
          <a:p>
            <a:pPr marL="380990" indent="-380990" defTabSz="914377">
              <a:buFont typeface="Arial" panose="020B0604020202020204" pitchFamily="34" charset="0"/>
              <a:buChar char="•"/>
            </a:pPr>
            <a:r>
              <a:rPr lang="en-US" sz="1867" dirty="0">
                <a:solidFill>
                  <a:srgbClr val="000000"/>
                </a:solidFill>
                <a:latin typeface="Calibri" panose="020F0502020204030204" pitchFamily="34" charset="0"/>
                <a:cs typeface="Calibri" panose="020F0502020204030204" pitchFamily="34" charset="0"/>
              </a:rPr>
              <a:t>Geographical risk</a:t>
            </a:r>
          </a:p>
          <a:p>
            <a:pPr marL="380990" indent="-380990" defTabSz="914377">
              <a:buFont typeface="Arial" panose="020B0604020202020204" pitchFamily="34" charset="0"/>
              <a:buChar char="•"/>
            </a:pPr>
            <a:endParaRPr lang="en-US" sz="1867" dirty="0">
              <a:solidFill>
                <a:srgbClr val="000000"/>
              </a:solidFill>
              <a:latin typeface="Calibri" panose="020F0502020204030204" pitchFamily="34" charset="0"/>
              <a:cs typeface="Calibri" panose="020F0502020204030204" pitchFamily="34" charset="0"/>
            </a:endParaRPr>
          </a:p>
          <a:p>
            <a:pPr defTabSz="914377"/>
            <a:r>
              <a:rPr lang="en-US" sz="1867" b="1" dirty="0">
                <a:solidFill>
                  <a:srgbClr val="000000"/>
                </a:solidFill>
                <a:latin typeface="Calibri" panose="020F0502020204030204" pitchFamily="34" charset="0"/>
                <a:cs typeface="Calibri" panose="020F0502020204030204" pitchFamily="34" charset="0"/>
              </a:rPr>
              <a:t>Risk </a:t>
            </a:r>
            <a:r>
              <a:rPr lang="en-GB" sz="1867" b="1" dirty="0">
                <a:solidFill>
                  <a:srgbClr val="000000"/>
                </a:solidFill>
                <a:latin typeface="Calibri" panose="020F0502020204030204" pitchFamily="34" charset="0"/>
                <a:cs typeface="Calibri" panose="020F0502020204030204" pitchFamily="34" charset="0"/>
              </a:rPr>
              <a:t>categorisation</a:t>
            </a:r>
            <a:r>
              <a:rPr lang="en-US" sz="1867" b="1" dirty="0">
                <a:solidFill>
                  <a:srgbClr val="000000"/>
                </a:solidFill>
                <a:latin typeface="Calibri" panose="020F0502020204030204" pitchFamily="34" charset="0"/>
                <a:cs typeface="Calibri" panose="020F0502020204030204" pitchFamily="34" charset="0"/>
              </a:rPr>
              <a:t>: </a:t>
            </a:r>
            <a:r>
              <a:rPr lang="en-US" sz="1867" dirty="0">
                <a:solidFill>
                  <a:srgbClr val="000000"/>
                </a:solidFill>
                <a:latin typeface="Calibri" panose="020F0502020204030204" pitchFamily="34" charset="0"/>
                <a:cs typeface="Calibri" panose="020F0502020204030204" pitchFamily="34" charset="0"/>
              </a:rPr>
              <a:t>the client should be </a:t>
            </a:r>
            <a:r>
              <a:rPr lang="en-GB" sz="1867" dirty="0">
                <a:solidFill>
                  <a:srgbClr val="000000"/>
                </a:solidFill>
                <a:latin typeface="Calibri" panose="020F0502020204030204" pitchFamily="34" charset="0"/>
                <a:cs typeface="Calibri" panose="020F0502020204030204" pitchFamily="34" charset="0"/>
              </a:rPr>
              <a:t>categorised</a:t>
            </a:r>
            <a:r>
              <a:rPr lang="en-US" sz="1867" dirty="0">
                <a:solidFill>
                  <a:srgbClr val="000000"/>
                </a:solidFill>
                <a:latin typeface="Calibri" panose="020F0502020204030204" pitchFamily="34" charset="0"/>
                <a:cs typeface="Calibri" panose="020F0502020204030204" pitchFamily="34" charset="0"/>
              </a:rPr>
              <a:t> as low, medium or high risk. It is this risk </a:t>
            </a:r>
            <a:r>
              <a:rPr lang="en-GB" sz="1867" dirty="0">
                <a:solidFill>
                  <a:srgbClr val="000000"/>
                </a:solidFill>
                <a:latin typeface="Calibri" panose="020F0502020204030204" pitchFamily="34" charset="0"/>
                <a:cs typeface="Calibri" panose="020F0502020204030204" pitchFamily="34" charset="0"/>
              </a:rPr>
              <a:t>categorisation</a:t>
            </a:r>
            <a:r>
              <a:rPr lang="en-US" sz="1867" dirty="0">
                <a:solidFill>
                  <a:srgbClr val="000000"/>
                </a:solidFill>
                <a:latin typeface="Calibri" panose="020F0502020204030204" pitchFamily="34" charset="0"/>
                <a:cs typeface="Calibri" panose="020F0502020204030204" pitchFamily="34" charset="0"/>
              </a:rPr>
              <a:t> which determines which level of due diligence should be completed. </a:t>
            </a:r>
          </a:p>
          <a:p>
            <a:pPr defTabSz="914377"/>
            <a:endParaRPr lang="en-GB" sz="1867" b="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601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961" y="670560"/>
            <a:ext cx="9703753" cy="1056640"/>
          </a:xfrm>
        </p:spPr>
        <p:txBody>
          <a:bodyPr anchor="t">
            <a:normAutofit/>
          </a:bodyPr>
          <a:lstStyle/>
          <a:p>
            <a:r>
              <a:rPr lang="en-GB" sz="3600" b="1" dirty="0">
                <a:latin typeface="+mn-lt"/>
                <a:cs typeface="Calibri" panose="020F0502020204030204" pitchFamily="34" charset="0"/>
              </a:rPr>
              <a:t>Customer Due Diligence (CDD)</a:t>
            </a:r>
          </a:p>
        </p:txBody>
      </p:sp>
      <p:sp>
        <p:nvSpPr>
          <p:cNvPr id="3" name="Text Placeholder 2"/>
          <p:cNvSpPr>
            <a:spLocks noGrp="1"/>
          </p:cNvSpPr>
          <p:nvPr>
            <p:ph idx="1"/>
          </p:nvPr>
        </p:nvSpPr>
        <p:spPr>
          <a:xfrm>
            <a:off x="719447" y="1198882"/>
            <a:ext cx="10877131" cy="1584957"/>
          </a:xfrm>
        </p:spPr>
        <p:txBody>
          <a:bodyPr anchor="t">
            <a:normAutofit/>
          </a:bodyPr>
          <a:lstStyle/>
          <a:p>
            <a:pPr marL="457189" indent="-457189">
              <a:buFont typeface="+mj-lt"/>
              <a:buAutoNum type="arabicPeriod"/>
            </a:pPr>
            <a:endParaRPr lang="en-US"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380990" indent="-38099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088888" y="1339369"/>
            <a:ext cx="9698122" cy="4388400"/>
          </a:xfrm>
          <a:prstGeom prst="rect">
            <a:avLst/>
          </a:prstGeom>
          <a:noFill/>
        </p:spPr>
      </p:pic>
    </p:spTree>
    <p:extLst>
      <p:ext uri="{BB962C8B-B14F-4D97-AF65-F5344CB8AC3E}">
        <p14:creationId xmlns:p14="http://schemas.microsoft.com/office/powerpoint/2010/main" val="107015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5" cy="4307840"/>
          </a:xfrm>
        </p:spPr>
        <p:txBody>
          <a:bodyPr>
            <a:normAutofit fontScale="92500" lnSpcReduction="20000"/>
          </a:bodyPr>
          <a:lstStyle/>
          <a:p>
            <a:r>
              <a:rPr lang="en-GB" i="1" dirty="0"/>
              <a:t>Consider these client profiles. Would you classify them as high, medium or low risk?</a:t>
            </a:r>
          </a:p>
          <a:p>
            <a:pPr marL="0" indent="0" algn="ctr">
              <a:buNone/>
            </a:pPr>
            <a:r>
              <a:rPr lang="en-GB" b="1" dirty="0"/>
              <a:t>Sunflower Massage Spa </a:t>
            </a:r>
          </a:p>
          <a:p>
            <a:pPr marL="380990" indent="-380990">
              <a:buFont typeface="Arial" panose="020B0604020202020204" pitchFamily="34" charset="0"/>
              <a:buChar char="•"/>
            </a:pPr>
            <a:r>
              <a:rPr lang="en-GB" dirty="0"/>
              <a:t>Based in Soho.</a:t>
            </a:r>
          </a:p>
          <a:p>
            <a:pPr marL="380990" indent="-380990">
              <a:buFont typeface="Arial" panose="020B0604020202020204" pitchFamily="34" charset="0"/>
              <a:buChar char="•"/>
            </a:pPr>
            <a:r>
              <a:rPr lang="en-GB" dirty="0"/>
              <a:t>Operating hours are 12pm to 3am Monday to Saturday.</a:t>
            </a:r>
          </a:p>
          <a:p>
            <a:pPr marL="380990" indent="-380990">
              <a:buFont typeface="Arial" panose="020B0604020202020204" pitchFamily="34" charset="0"/>
              <a:buChar char="•"/>
            </a:pPr>
            <a:r>
              <a:rPr lang="en-GB" dirty="0"/>
              <a:t>Spa has no official website or social media presence.</a:t>
            </a:r>
          </a:p>
          <a:p>
            <a:pPr marL="380990" indent="-380990">
              <a:buFont typeface="Arial" panose="020B0604020202020204" pitchFamily="34" charset="0"/>
              <a:buChar char="•"/>
            </a:pPr>
            <a:r>
              <a:rPr lang="en-GB" dirty="0"/>
              <a:t>It is listed on Google and has several reviews. </a:t>
            </a:r>
          </a:p>
          <a:p>
            <a:pPr marL="380990" indent="-380990">
              <a:buFont typeface="Arial" panose="020B0604020202020204" pitchFamily="34" charset="0"/>
              <a:buChar char="•"/>
            </a:pPr>
            <a:r>
              <a:rPr lang="en-GB" dirty="0"/>
              <a:t>You have found a news article from 2016: </a:t>
            </a:r>
            <a:r>
              <a:rPr lang="en-GB" i="1" dirty="0"/>
              <a:t>“Chinatown and Soho: 18 arrested in prostitution and slavery raids as police storm six ‘massage parlours’”. </a:t>
            </a:r>
            <a:r>
              <a:rPr lang="en-GB" dirty="0"/>
              <a:t>However, Sunflower Massage Spa was not specifically named. </a:t>
            </a: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5" name="TextBox 4">
            <a:extLst>
              <a:ext uri="{FF2B5EF4-FFF2-40B4-BE49-F238E27FC236}">
                <a16:creationId xmlns:a16="http://schemas.microsoft.com/office/drawing/2014/main" id="{DF63FFED-0A80-4DCD-A851-7A05174BE7E9}"/>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High Risk</a:t>
            </a:r>
          </a:p>
        </p:txBody>
      </p:sp>
    </p:spTree>
    <p:extLst>
      <p:ext uri="{BB962C8B-B14F-4D97-AF65-F5344CB8AC3E}">
        <p14:creationId xmlns:p14="http://schemas.microsoft.com/office/powerpoint/2010/main" val="7176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noProof="0" dirty="0">
                <a:latin typeface="+mn-lt"/>
              </a:rPr>
              <a:t>AML training</a:t>
            </a:r>
          </a:p>
        </p:txBody>
      </p:sp>
    </p:spTree>
    <p:extLst>
      <p:ext uri="{BB962C8B-B14F-4D97-AF65-F5344CB8AC3E}">
        <p14:creationId xmlns:p14="http://schemas.microsoft.com/office/powerpoint/2010/main" val="2576998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3" cy="4307840"/>
          </a:xfrm>
        </p:spPr>
        <p:txBody>
          <a:bodyPr>
            <a:normAutofit lnSpcReduction="10000"/>
          </a:bodyPr>
          <a:lstStyle/>
          <a:p>
            <a:pPr marL="0" indent="0" algn="ctr">
              <a:buNone/>
            </a:pPr>
            <a:r>
              <a:rPr lang="en-US" b="1" dirty="0"/>
              <a:t> Web Development &amp; Design Company </a:t>
            </a:r>
          </a:p>
          <a:p>
            <a:pPr marL="380990" indent="-380990">
              <a:buFont typeface="Arial" panose="020B0604020202020204" pitchFamily="34" charset="0"/>
              <a:buChar char="•"/>
            </a:pPr>
            <a:r>
              <a:rPr lang="en-US" dirty="0"/>
              <a:t>Their website describes them as a web design agency based in Manchester. </a:t>
            </a:r>
          </a:p>
          <a:p>
            <a:pPr marL="380990" indent="-380990">
              <a:buFont typeface="Arial" panose="020B0604020202020204" pitchFamily="34" charset="0"/>
              <a:buChar char="•"/>
            </a:pPr>
            <a:r>
              <a:rPr lang="en-US" dirty="0"/>
              <a:t>They have been trading for 11 years. </a:t>
            </a:r>
          </a:p>
          <a:p>
            <a:pPr marL="380990" indent="-380990">
              <a:buFont typeface="Arial" panose="020B0604020202020204" pitchFamily="34" charset="0"/>
              <a:buChar char="•"/>
            </a:pPr>
            <a:r>
              <a:rPr lang="en-US" dirty="0"/>
              <a:t>Profits are steady year on year and is in line with industry statistics.</a:t>
            </a:r>
          </a:p>
          <a:p>
            <a:pPr marL="380990" indent="-380990">
              <a:buFont typeface="Arial" panose="020B0604020202020204" pitchFamily="34" charset="0"/>
              <a:buChar char="•"/>
            </a:pPr>
            <a:r>
              <a:rPr lang="en-US" dirty="0"/>
              <a:t>Mr. Alan Example is the sole director and UBO. </a:t>
            </a:r>
          </a:p>
          <a:p>
            <a:pPr marL="380990" indent="-380990">
              <a:buFont typeface="Arial" panose="020B0604020202020204" pitchFamily="34" charset="0"/>
              <a:buChar char="•"/>
            </a:pPr>
            <a:r>
              <a:rPr lang="en-US" dirty="0"/>
              <a:t>Payments are made electronically, and they can provide invoices. </a:t>
            </a:r>
          </a:p>
          <a:p>
            <a:pPr marL="380990" indent="-380990">
              <a:buFont typeface="Arial" panose="020B0604020202020204" pitchFamily="34" charset="0"/>
              <a:buChar char="•"/>
            </a:pPr>
            <a:r>
              <a:rPr lang="en-US" dirty="0"/>
              <a:t>No adverse media information was found. </a:t>
            </a:r>
          </a:p>
          <a:p>
            <a:pPr marL="457189" indent="-457189">
              <a:buAutoNum type="arabicPeriod"/>
            </a:pPr>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
        <p:nvSpPr>
          <p:cNvPr id="5" name="TextBox 4">
            <a:extLst>
              <a:ext uri="{FF2B5EF4-FFF2-40B4-BE49-F238E27FC236}">
                <a16:creationId xmlns:a16="http://schemas.microsoft.com/office/drawing/2014/main" id="{970734EE-1510-4F85-B930-08F4CBB64EC6}"/>
              </a:ext>
            </a:extLst>
          </p:cNvPr>
          <p:cNvSpPr txBox="1"/>
          <p:nvPr/>
        </p:nvSpPr>
        <p:spPr>
          <a:xfrm>
            <a:off x="2736273" y="5633700"/>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Medium/Normal Risk</a:t>
            </a:r>
          </a:p>
        </p:txBody>
      </p:sp>
    </p:spTree>
    <p:extLst>
      <p:ext uri="{BB962C8B-B14F-4D97-AF65-F5344CB8AC3E}">
        <p14:creationId xmlns:p14="http://schemas.microsoft.com/office/powerpoint/2010/main" val="275726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878960" y="1372781"/>
            <a:ext cx="9703755" cy="4307840"/>
          </a:xfrm>
        </p:spPr>
        <p:txBody>
          <a:bodyPr>
            <a:normAutofit fontScale="92500" lnSpcReduction="20000"/>
          </a:bodyPr>
          <a:lstStyle/>
          <a:p>
            <a:r>
              <a:rPr lang="en-GB" i="1" dirty="0"/>
              <a:t>Consider these client profiles. Would you classify them as high, medium or low risk?</a:t>
            </a:r>
          </a:p>
          <a:p>
            <a:pPr marL="0" indent="0" algn="ctr">
              <a:buNone/>
            </a:pPr>
            <a:r>
              <a:rPr lang="en-GB" b="1" dirty="0"/>
              <a:t>Mr. S Hoss</a:t>
            </a:r>
          </a:p>
          <a:p>
            <a:pPr marL="380990" indent="-380990">
              <a:buFont typeface="Arial" panose="020B0604020202020204" pitchFamily="34" charset="0"/>
              <a:buChar char="•"/>
            </a:pPr>
            <a:r>
              <a:rPr lang="en-US" dirty="0"/>
              <a:t>Mr. S Hoss is based in Iran. </a:t>
            </a:r>
          </a:p>
          <a:p>
            <a:pPr marL="380990" indent="-380990">
              <a:buFont typeface="Arial" panose="020B0604020202020204" pitchFamily="34" charset="0"/>
              <a:buChar char="•"/>
            </a:pPr>
            <a:r>
              <a:rPr lang="en-US" dirty="0"/>
              <a:t>He wants to use accountancy services as he is buying several properties in London under the company Ardabil and Co. </a:t>
            </a:r>
          </a:p>
          <a:p>
            <a:pPr marL="380990" indent="-380990">
              <a:buFont typeface="Arial" panose="020B0604020202020204" pitchFamily="34" charset="0"/>
              <a:buChar char="•"/>
            </a:pPr>
            <a:r>
              <a:rPr lang="en-US" dirty="0"/>
              <a:t>According to Companies House, Ardabil and Co. formed in June 2021 and he is one of several directors. </a:t>
            </a:r>
          </a:p>
          <a:p>
            <a:pPr marL="380990" indent="-380990">
              <a:buFont typeface="Arial" panose="020B0604020202020204" pitchFamily="34" charset="0"/>
              <a:buChar char="•"/>
            </a:pPr>
            <a:r>
              <a:rPr lang="en-US" dirty="0"/>
              <a:t>The firm has registered addresses in London, Tehran and Dubai. </a:t>
            </a:r>
          </a:p>
          <a:p>
            <a:pPr marL="380990" indent="-380990">
              <a:buFont typeface="Arial" panose="020B0604020202020204" pitchFamily="34" charset="0"/>
              <a:buChar char="•"/>
            </a:pPr>
            <a:r>
              <a:rPr lang="en-US" dirty="0"/>
              <a:t>The ultimate beneficial owner is the firm ‘Persian Enterprises’ who are owned by ‘Gulf Limited’.</a:t>
            </a: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pPr marL="457189" indent="-457189">
              <a:buAutoNum type="arabicPeriod"/>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
        <p:nvSpPr>
          <p:cNvPr id="5" name="TextBox 4">
            <a:extLst>
              <a:ext uri="{FF2B5EF4-FFF2-40B4-BE49-F238E27FC236}">
                <a16:creationId xmlns:a16="http://schemas.microsoft.com/office/drawing/2014/main" id="{4C71750A-A2F5-4F80-8060-D3EE5219A952}"/>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High Risk</a:t>
            </a:r>
          </a:p>
        </p:txBody>
      </p:sp>
    </p:spTree>
    <p:extLst>
      <p:ext uri="{BB962C8B-B14F-4D97-AF65-F5344CB8AC3E}">
        <p14:creationId xmlns:p14="http://schemas.microsoft.com/office/powerpoint/2010/main" val="382146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mn-lt"/>
              </a:rPr>
              <a:t>Identifying client risk</a:t>
            </a:r>
          </a:p>
        </p:txBody>
      </p:sp>
      <p:sp>
        <p:nvSpPr>
          <p:cNvPr id="3" name="Content Placeholder 2"/>
          <p:cNvSpPr>
            <a:spLocks noGrp="1"/>
          </p:cNvSpPr>
          <p:nvPr>
            <p:ph idx="1"/>
          </p:nvPr>
        </p:nvSpPr>
        <p:spPr>
          <a:xfrm>
            <a:off x="902000" y="1474381"/>
            <a:ext cx="9703753" cy="4307840"/>
          </a:xfrm>
        </p:spPr>
        <p:txBody>
          <a:bodyPr>
            <a:normAutofit/>
          </a:bodyPr>
          <a:lstStyle/>
          <a:p>
            <a:pPr marL="0" indent="0" algn="ctr">
              <a:buNone/>
            </a:pPr>
            <a:r>
              <a:rPr lang="en-GB" b="1" dirty="0"/>
              <a:t>Pension Protection Fund (PPF)</a:t>
            </a:r>
          </a:p>
          <a:p>
            <a:pPr marL="380990" indent="-380990">
              <a:buFont typeface="Arial" panose="020B0604020202020204" pitchFamily="34" charset="0"/>
              <a:buChar char="•"/>
            </a:pPr>
            <a:r>
              <a:rPr lang="en-GB" dirty="0"/>
              <a:t>They describe themselves as </a:t>
            </a:r>
            <a:r>
              <a:rPr lang="en-GB" i="1" dirty="0"/>
              <a:t>“a statutory public corporation led by our board and accountable to Parliament through the Secretary of State for the Department for Work and Pensions.” </a:t>
            </a:r>
          </a:p>
          <a:p>
            <a:pPr marL="380990" indent="-380990">
              <a:buFont typeface="Arial" panose="020B0604020202020204" pitchFamily="34" charset="0"/>
              <a:buChar char="•"/>
            </a:pPr>
            <a:r>
              <a:rPr lang="en-GB" dirty="0"/>
              <a:t>It is </a:t>
            </a:r>
            <a:r>
              <a:rPr lang="en-GB" dirty="0">
                <a:solidFill>
                  <a:schemeClr val="tx1"/>
                </a:solidFill>
              </a:rPr>
              <a:t>intended to protect members if their defined benefit pension fund becomes insolvent. </a:t>
            </a:r>
          </a:p>
          <a:p>
            <a:pPr marL="380990" indent="-380990">
              <a:buFont typeface="Arial" panose="020B0604020202020204" pitchFamily="34" charset="0"/>
              <a:buChar char="•"/>
            </a:pPr>
            <a:r>
              <a:rPr lang="en-GB" dirty="0">
                <a:solidFill>
                  <a:schemeClr val="tx1"/>
                </a:solidFill>
              </a:rPr>
              <a:t>It was created under the Pensions Act 2004. </a:t>
            </a:r>
          </a:p>
          <a:p>
            <a:pPr marL="457189" indent="-457189">
              <a:buAutoNum type="arabicPeriod"/>
            </a:pPr>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
        <p:nvSpPr>
          <p:cNvPr id="5" name="TextBox 4">
            <a:extLst>
              <a:ext uri="{FF2B5EF4-FFF2-40B4-BE49-F238E27FC236}">
                <a16:creationId xmlns:a16="http://schemas.microsoft.com/office/drawing/2014/main" id="{B5F1BE55-ED2D-403E-B90F-E1962CF8AE1D}"/>
              </a:ext>
            </a:extLst>
          </p:cNvPr>
          <p:cNvSpPr txBox="1"/>
          <p:nvPr/>
        </p:nvSpPr>
        <p:spPr>
          <a:xfrm>
            <a:off x="2736273" y="5633443"/>
            <a:ext cx="6719455" cy="523220"/>
          </a:xfrm>
          <a:prstGeom prst="rect">
            <a:avLst/>
          </a:prstGeom>
          <a:noFill/>
        </p:spPr>
        <p:txBody>
          <a:bodyPr wrap="square" rtlCol="0">
            <a:spAutoFit/>
          </a:bodyPr>
          <a:lstStyle/>
          <a:p>
            <a:pPr algn="ctr" defTabSz="914377"/>
            <a:r>
              <a:rPr lang="en-GB" sz="2800" b="1" dirty="0">
                <a:solidFill>
                  <a:srgbClr val="FF0000"/>
                </a:solidFill>
                <a:latin typeface="Century Gothic" panose="020F0302020204030204"/>
              </a:rPr>
              <a:t>Low Risk</a:t>
            </a:r>
          </a:p>
        </p:txBody>
      </p:sp>
    </p:spTree>
    <p:extLst>
      <p:ext uri="{BB962C8B-B14F-4D97-AF65-F5344CB8AC3E}">
        <p14:creationId xmlns:p14="http://schemas.microsoft.com/office/powerpoint/2010/main" val="1216180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AML red flags</a:t>
            </a:r>
            <a:endParaRPr lang="en-GB" sz="3600" noProof="0" dirty="0">
              <a:latin typeface="+mn-lt"/>
            </a:endParaRPr>
          </a:p>
        </p:txBody>
      </p:sp>
    </p:spTree>
    <p:extLst>
      <p:ext uri="{BB962C8B-B14F-4D97-AF65-F5344CB8AC3E}">
        <p14:creationId xmlns:p14="http://schemas.microsoft.com/office/powerpoint/2010/main" val="224884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600" b="1" dirty="0">
                <a:latin typeface="Calibri" panose="020F0502020204030204" pitchFamily="34" charset="0"/>
              </a:rPr>
              <a:t>Think like a criminal…</a:t>
            </a:r>
            <a:endParaRPr lang="en-GB" sz="3600" b="1" noProof="0" dirty="0">
              <a:latin typeface="Calibri" panose="020F0502020204030204" pitchFamily="34" charset="0"/>
            </a:endParaRPr>
          </a:p>
        </p:txBody>
      </p:sp>
      <p:sp>
        <p:nvSpPr>
          <p:cNvPr id="5" name="Content Placeholder 4"/>
          <p:cNvSpPr>
            <a:spLocks noGrp="1"/>
          </p:cNvSpPr>
          <p:nvPr>
            <p:ph idx="1"/>
          </p:nvPr>
        </p:nvSpPr>
        <p:spPr>
          <a:xfrm>
            <a:off x="1330960" y="1257906"/>
            <a:ext cx="8905240" cy="4777135"/>
          </a:xfrm>
        </p:spPr>
        <p:txBody>
          <a:bodyPr>
            <a:normAutofit/>
          </a:bodyPr>
          <a:lstStyle/>
          <a:p>
            <a:endParaRPr lang="en-GB" noProof="0" dirty="0">
              <a:latin typeface="Calibri" panose="020F0502020204030204" pitchFamily="34" charset="0"/>
            </a:endParaRPr>
          </a:p>
          <a:p>
            <a:pPr algn="ctr"/>
            <a:endParaRPr lang="en-GB" i="1" dirty="0">
              <a:latin typeface="Calibri" panose="020F0502020204030204" pitchFamily="34" charset="0"/>
            </a:endParaRPr>
          </a:p>
          <a:p>
            <a:pPr marL="0" indent="0" algn="ctr">
              <a:buNone/>
            </a:pPr>
            <a:r>
              <a:rPr lang="en-GB" i="1" dirty="0">
                <a:latin typeface="Calibri" panose="020F0502020204030204" pitchFamily="34" charset="0"/>
              </a:rPr>
              <a:t>You are an accountant. A client has approached you to use your services to launder £250K. The funds are currently in cash. What advice and assistance would you give to make these funds appear legitimate? </a:t>
            </a:r>
          </a:p>
        </p:txBody>
      </p:sp>
    </p:spTree>
    <p:extLst>
      <p:ext uri="{BB962C8B-B14F-4D97-AF65-F5344CB8AC3E}">
        <p14:creationId xmlns:p14="http://schemas.microsoft.com/office/powerpoint/2010/main" val="56183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sz="3600" b="1" dirty="0">
                <a:latin typeface="+mn-lt"/>
              </a:rPr>
            </a:br>
            <a:r>
              <a:rPr lang="en-GB" sz="3600" b="1" dirty="0">
                <a:latin typeface="+mn-lt"/>
              </a:rPr>
              <a:t>Identifying client risk – </a:t>
            </a:r>
            <a:r>
              <a:rPr lang="en-GB" sz="3600" dirty="0">
                <a:latin typeface="+mn-lt"/>
              </a:rPr>
              <a:t>Ring </a:t>
            </a:r>
            <a:r>
              <a:rPr lang="en-GB" sz="3600" dirty="0" err="1">
                <a:latin typeface="+mn-lt"/>
              </a:rPr>
              <a:t>Ring</a:t>
            </a:r>
            <a:r>
              <a:rPr lang="en-GB" sz="3600" dirty="0">
                <a:latin typeface="+mn-lt"/>
              </a:rPr>
              <a:t> Mobiles</a:t>
            </a:r>
            <a:br>
              <a:rPr lang="en-GB" sz="3600" b="1" dirty="0">
                <a:latin typeface="+mn-lt"/>
              </a:rPr>
            </a:br>
            <a:br>
              <a:rPr lang="en-GB" sz="3600" b="1" dirty="0">
                <a:latin typeface="+mn-lt"/>
              </a:rPr>
            </a:br>
            <a:endParaRPr lang="en-GB" sz="3600" dirty="0">
              <a:latin typeface="+mn-lt"/>
            </a:endParaRPr>
          </a:p>
        </p:txBody>
      </p:sp>
      <p:sp>
        <p:nvSpPr>
          <p:cNvPr id="3" name="Content Placeholder 2"/>
          <p:cNvSpPr>
            <a:spLocks noGrp="1"/>
          </p:cNvSpPr>
          <p:nvPr>
            <p:ph idx="4294967295"/>
          </p:nvPr>
        </p:nvSpPr>
        <p:spPr>
          <a:xfrm>
            <a:off x="838200" y="1424681"/>
            <a:ext cx="10561637" cy="4308475"/>
          </a:xfrm>
        </p:spPr>
        <p:txBody>
          <a:bodyPr>
            <a:normAutofit fontScale="92500" lnSpcReduction="10000"/>
          </a:bodyPr>
          <a:lstStyle/>
          <a:p>
            <a:pPr algn="ctr"/>
            <a:endParaRPr lang="en-GB" b="1" dirty="0"/>
          </a:p>
          <a:p>
            <a:pPr marL="380990" indent="-380990"/>
            <a:r>
              <a:rPr lang="en-GB" dirty="0"/>
              <a:t>Employs 4 full-time members of staff. </a:t>
            </a:r>
          </a:p>
          <a:p>
            <a:pPr marL="380990" indent="-380990"/>
            <a:r>
              <a:rPr lang="en-GB" dirty="0"/>
              <a:t>Specialises in mobile phone repairs.</a:t>
            </a:r>
          </a:p>
          <a:p>
            <a:pPr marL="380990" indent="-380990"/>
            <a:r>
              <a:rPr lang="en-GB" dirty="0"/>
              <a:t>Sells and buys second-hand mobile phones.</a:t>
            </a:r>
          </a:p>
          <a:p>
            <a:pPr marL="380990" indent="-380990"/>
            <a:r>
              <a:rPr lang="en-GB" dirty="0"/>
              <a:t>Shop also trades on eBay. </a:t>
            </a:r>
          </a:p>
          <a:p>
            <a:pPr marL="380990" indent="-380990"/>
            <a:r>
              <a:rPr lang="en-GB" dirty="0"/>
              <a:t>2019 Figures show turnover was £36k and overall profit was £2k. </a:t>
            </a:r>
          </a:p>
          <a:p>
            <a:pPr marL="380990" indent="-380990"/>
            <a:r>
              <a:rPr lang="en-GB" dirty="0"/>
              <a:t>Takings for the last 3 months were £3,000, £2,800 &amp; £3,000 respectively.</a:t>
            </a:r>
          </a:p>
          <a:p>
            <a:pPr marL="380990" indent="-380990"/>
            <a:r>
              <a:rPr lang="en-US" dirty="0"/>
              <a:t>High proportion of customers using credit cards.</a:t>
            </a:r>
          </a:p>
          <a:p>
            <a:pPr marL="380990" indent="-380990"/>
            <a:r>
              <a:rPr lang="en-US" dirty="0"/>
              <a:t>Owner has recently bought a £400k property. </a:t>
            </a:r>
            <a:endParaRPr lang="en-GB" dirty="0"/>
          </a:p>
          <a:p>
            <a:pPr marL="380990" indent="-380990"/>
            <a:endParaRPr lang="en-GB" dirty="0"/>
          </a:p>
          <a:p>
            <a:endParaRPr lang="en-GB" dirty="0"/>
          </a:p>
          <a:p>
            <a:pPr marL="457189" indent="-457189">
              <a:buAutoNum type="arabicPeriod"/>
            </a:pPr>
            <a:endParaRPr lang="en-GB" dirty="0"/>
          </a:p>
          <a:p>
            <a:pPr marL="457189" indent="-457189">
              <a:buAutoNum type="arabicPeriod"/>
            </a:pPr>
            <a:endParaRPr lang="en-GB" dirty="0"/>
          </a:p>
          <a:p>
            <a:pPr marL="457189" indent="-457189">
              <a:buAutoNum type="arabicPeriod"/>
            </a:pPr>
            <a:endParaRPr lang="en-GB" dirty="0"/>
          </a:p>
          <a:p>
            <a:endParaRPr lang="en-GB" dirty="0"/>
          </a:p>
          <a:p>
            <a:endParaRPr lang="en-GB" dirty="0"/>
          </a:p>
        </p:txBody>
      </p:sp>
    </p:spTree>
    <p:extLst>
      <p:ext uri="{BB962C8B-B14F-4D97-AF65-F5344CB8AC3E}">
        <p14:creationId xmlns:p14="http://schemas.microsoft.com/office/powerpoint/2010/main" val="137222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81" y="365125"/>
            <a:ext cx="10863619" cy="1325563"/>
          </a:xfrm>
        </p:spPr>
        <p:txBody>
          <a:bodyPr>
            <a:noAutofit/>
          </a:bodyPr>
          <a:lstStyle/>
          <a:p>
            <a:r>
              <a:rPr lang="en-GB" sz="3200" b="1" dirty="0">
                <a:latin typeface="+mn-lt"/>
              </a:rPr>
              <a:t>Identifying Client Risk - </a:t>
            </a:r>
            <a:r>
              <a:rPr lang="en-GB" sz="3200" dirty="0">
                <a:latin typeface="+mn-lt"/>
              </a:rPr>
              <a:t>Neat Nail Bar (NNB)</a:t>
            </a:r>
            <a:br>
              <a:rPr lang="en-GB" sz="3200" dirty="0">
                <a:latin typeface="+mn-lt"/>
              </a:rPr>
            </a:br>
            <a:endParaRPr lang="en-GB" sz="3200" dirty="0">
              <a:latin typeface="+mn-lt"/>
            </a:endParaRPr>
          </a:p>
        </p:txBody>
      </p:sp>
      <p:sp>
        <p:nvSpPr>
          <p:cNvPr id="3" name="Content Placeholder 2"/>
          <p:cNvSpPr>
            <a:spLocks noGrp="1"/>
          </p:cNvSpPr>
          <p:nvPr>
            <p:ph idx="1"/>
          </p:nvPr>
        </p:nvSpPr>
        <p:spPr>
          <a:xfrm>
            <a:off x="490181" y="1027906"/>
            <a:ext cx="10863619" cy="5164116"/>
          </a:xfrm>
        </p:spPr>
        <p:txBody>
          <a:bodyPr anchor="ctr">
            <a:normAutofit/>
          </a:bodyPr>
          <a:lstStyle/>
          <a:p>
            <a:pPr algn="just"/>
            <a:r>
              <a:rPr lang="en-GB" sz="2400" dirty="0"/>
              <a:t>Neat Nail Bar is based in a residential street in Croydon, London. </a:t>
            </a:r>
          </a:p>
          <a:p>
            <a:pPr algn="just"/>
            <a:r>
              <a:rPr lang="en-GB" sz="2400" dirty="0"/>
              <a:t>NNB does not accept card payments – owner states he will only take cash payments due to the costs of card transactions. </a:t>
            </a:r>
          </a:p>
          <a:p>
            <a:pPr algn="just"/>
            <a:r>
              <a:rPr lang="en-GB" sz="2400" dirty="0"/>
              <a:t>NNB has been open since 2010. For the first seven years the average profit per annum was £60k. Since new owners have taken over in 2018, profits have increased to £200k per annum. Annual records show staff costs were £44k in 2018.</a:t>
            </a:r>
          </a:p>
          <a:p>
            <a:pPr algn="just"/>
            <a:r>
              <a:rPr lang="en-GB" sz="2400" dirty="0"/>
              <a:t>Its operating hours are 9am until 9pm Monday to Saturday, 10am to 4pm Sunday. It has three full-time employees. </a:t>
            </a:r>
          </a:p>
          <a:p>
            <a:pPr algn="just"/>
            <a:r>
              <a:rPr lang="en-GB" sz="2400" dirty="0"/>
              <a:t>NNB is registered to the Central London address of Sanders Associates, an accountancy firm. Another 81 companies are registered there. </a:t>
            </a:r>
          </a:p>
        </p:txBody>
      </p:sp>
    </p:spTree>
    <p:extLst>
      <p:ext uri="{BB962C8B-B14F-4D97-AF65-F5344CB8AC3E}">
        <p14:creationId xmlns:p14="http://schemas.microsoft.com/office/powerpoint/2010/main" val="5936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mn-lt"/>
              </a:rPr>
              <a:t>Identifying Client Risk– </a:t>
            </a:r>
            <a:r>
              <a:rPr lang="en-GB" sz="3200" dirty="0">
                <a:latin typeface="+mn-lt"/>
              </a:rPr>
              <a:t>FM</a:t>
            </a:r>
          </a:p>
        </p:txBody>
      </p:sp>
      <p:sp>
        <p:nvSpPr>
          <p:cNvPr id="3" name="Content Placeholder 2"/>
          <p:cNvSpPr>
            <a:spLocks noGrp="1"/>
          </p:cNvSpPr>
          <p:nvPr>
            <p:ph idx="1"/>
          </p:nvPr>
        </p:nvSpPr>
        <p:spPr>
          <a:xfrm>
            <a:off x="938862" y="1462678"/>
            <a:ext cx="10314276" cy="4646400"/>
          </a:xfrm>
        </p:spPr>
        <p:txBody>
          <a:bodyPr wrap="square" anchor="ctr">
            <a:spAutoFit/>
          </a:bodyPr>
          <a:lstStyle/>
          <a:p>
            <a:pPr algn="just"/>
            <a:r>
              <a:rPr lang="en-GB" sz="2400" dirty="0"/>
              <a:t>FM is a company service provider based in Nevis. </a:t>
            </a:r>
          </a:p>
          <a:p>
            <a:pPr algn="just"/>
            <a:r>
              <a:rPr lang="en-GB" sz="2400" dirty="0"/>
              <a:t>Its main source of business is the incorporating and operating of companies in jurisdictions on their clients’ behalf. </a:t>
            </a:r>
          </a:p>
          <a:p>
            <a:pPr algn="just"/>
            <a:r>
              <a:rPr lang="en-GB" sz="2400" dirty="0"/>
              <a:t>It was founded in 1990 and acts for 100k companies with 20 full-time employees.  </a:t>
            </a:r>
          </a:p>
          <a:p>
            <a:pPr algn="just"/>
            <a:r>
              <a:rPr lang="en-GB" sz="2400" dirty="0"/>
              <a:t>It has offices in Cayman Islands, Bermuda and British Virgin Islands. </a:t>
            </a:r>
          </a:p>
          <a:p>
            <a:pPr algn="just"/>
            <a:r>
              <a:rPr lang="en-GB" sz="2400" dirty="0"/>
              <a:t>Clients include the former Sudan president, the prime minister of Andorra and the brother-in-law of the ex-Prime Minister of Malaysia. </a:t>
            </a:r>
          </a:p>
          <a:p>
            <a:pPr algn="just"/>
            <a:r>
              <a:rPr lang="en-GB" sz="2400" dirty="0"/>
              <a:t>The client list also includes several shell corporations. </a:t>
            </a:r>
          </a:p>
          <a:p>
            <a:pPr marL="457189" indent="-457189" algn="just">
              <a:buFont typeface="+mj-lt"/>
              <a:buAutoNum type="arabicPeriod"/>
            </a:pPr>
            <a:endParaRPr lang="en-GB" sz="2400" dirty="0"/>
          </a:p>
          <a:p>
            <a:pPr algn="just"/>
            <a:endParaRPr lang="en-GB" sz="2400" dirty="0"/>
          </a:p>
        </p:txBody>
      </p:sp>
    </p:spTree>
    <p:extLst>
      <p:ext uri="{BB962C8B-B14F-4D97-AF65-F5344CB8AC3E}">
        <p14:creationId xmlns:p14="http://schemas.microsoft.com/office/powerpoint/2010/main" val="128938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51" y="165619"/>
            <a:ext cx="10515600" cy="1325563"/>
          </a:xfrm>
        </p:spPr>
        <p:txBody>
          <a:bodyPr>
            <a:normAutofit/>
          </a:bodyPr>
          <a:lstStyle/>
          <a:p>
            <a:r>
              <a:rPr lang="en-GB" sz="3200" b="1" dirty="0">
                <a:latin typeface="+mn-lt"/>
              </a:rPr>
              <a:t>Identifying Client Risk– </a:t>
            </a:r>
            <a:r>
              <a:rPr lang="en-GB" sz="3200" b="1" dirty="0" err="1">
                <a:latin typeface="+mn-lt"/>
              </a:rPr>
              <a:t>Ioannis</a:t>
            </a:r>
            <a:r>
              <a:rPr lang="en-GB" sz="3200" b="1" dirty="0">
                <a:latin typeface="+mn-lt"/>
              </a:rPr>
              <a:t> Investment Securities </a:t>
            </a:r>
          </a:p>
        </p:txBody>
      </p:sp>
      <p:sp>
        <p:nvSpPr>
          <p:cNvPr id="3" name="Content Placeholder 2"/>
          <p:cNvSpPr>
            <a:spLocks noGrp="1"/>
          </p:cNvSpPr>
          <p:nvPr>
            <p:ph idx="1"/>
          </p:nvPr>
        </p:nvSpPr>
        <p:spPr>
          <a:xfrm>
            <a:off x="515388" y="1198880"/>
            <a:ext cx="11371811" cy="4988560"/>
          </a:xfrm>
        </p:spPr>
        <p:txBody>
          <a:bodyPr>
            <a:normAutofit fontScale="85000" lnSpcReduction="20000"/>
          </a:bodyPr>
          <a:lstStyle/>
          <a:p>
            <a:r>
              <a:rPr lang="en-GB" dirty="0" err="1"/>
              <a:t>Ioannis</a:t>
            </a:r>
            <a:r>
              <a:rPr lang="en-GB" dirty="0"/>
              <a:t> Investment Securities offer investment opportunities. Rather than offer high returns to all comers, Ioannis Investment Securities offers fairly modest but steady returns to an exclusive clientele. In the last 10 years of trading, returns have always been between 7%-9% per annum. Ioannis Konstantinou </a:t>
            </a:r>
            <a:r>
              <a:rPr lang="en-GB" dirty="0">
                <a:solidFill>
                  <a:schemeClr val="tx1"/>
                </a:solidFill>
              </a:rPr>
              <a:t>generally refuses to meet directly with investors. Some investors who have already invested are wary of removing their money from the fund, in case they could not get back in later. </a:t>
            </a:r>
          </a:p>
          <a:p>
            <a:endParaRPr lang="en-GB" dirty="0"/>
          </a:p>
          <a:p>
            <a:r>
              <a:rPr lang="en-GB" dirty="0"/>
              <a:t>Recently, a proposal pack was published aiming to raise £250m into a new investment fund. Funds will be used to invest in a diverse portfolio of emerging industries to spread risk – such as 5G, peer-to-peer lending and cryptocurrencies. In 10 years of trading there were seven losing months during this time, and those losses were statistically insignificant.</a:t>
            </a:r>
          </a:p>
          <a:p>
            <a:endParaRPr lang="en-GB" dirty="0"/>
          </a:p>
          <a:p>
            <a:r>
              <a:rPr lang="en-GB" dirty="0"/>
              <a:t>The accountancy firm handles the credits using the client account and will transfer to one of Ioannis Investment Securities accounts held around the world. The accountant is a sole practice and a close family friend so is trusted by Ioannis Konstantinou. </a:t>
            </a:r>
          </a:p>
        </p:txBody>
      </p:sp>
    </p:spTree>
    <p:extLst>
      <p:ext uri="{BB962C8B-B14F-4D97-AF65-F5344CB8AC3E}">
        <p14:creationId xmlns:p14="http://schemas.microsoft.com/office/powerpoint/2010/main" val="238625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201591" cy="381331"/>
          </a:xfrm>
        </p:spPr>
        <p:txBody>
          <a:bodyPr/>
          <a:lstStyle/>
          <a:p>
            <a:r>
              <a:rPr lang="en-GB" sz="3600" dirty="0">
                <a:latin typeface="+mn-lt"/>
              </a:rPr>
              <a:t>Reporting suspicious activity</a:t>
            </a:r>
            <a:endParaRPr lang="en-GB" sz="3600" noProof="0" dirty="0">
              <a:latin typeface="+mn-lt"/>
            </a:endParaRPr>
          </a:p>
        </p:txBody>
      </p:sp>
    </p:spTree>
    <p:extLst>
      <p:ext uri="{BB962C8B-B14F-4D97-AF65-F5344CB8AC3E}">
        <p14:creationId xmlns:p14="http://schemas.microsoft.com/office/powerpoint/2010/main" val="86606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850863" cy="381331"/>
          </a:xfrm>
        </p:spPr>
        <p:txBody>
          <a:bodyPr/>
          <a:lstStyle/>
          <a:p>
            <a:r>
              <a:rPr lang="en-GB" sz="3600" dirty="0">
                <a:latin typeface="+mn-lt"/>
              </a:rPr>
              <a:t>What is money laundering?</a:t>
            </a:r>
            <a:endParaRPr lang="en-GB" sz="3600" noProof="0" dirty="0">
              <a:latin typeface="+mn-lt"/>
            </a:endParaRPr>
          </a:p>
        </p:txBody>
      </p:sp>
    </p:spTree>
    <p:extLst>
      <p:ext uri="{BB962C8B-B14F-4D97-AF65-F5344CB8AC3E}">
        <p14:creationId xmlns:p14="http://schemas.microsoft.com/office/powerpoint/2010/main" val="2734473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273" y="670561"/>
            <a:ext cx="10873047" cy="587345"/>
          </a:xfrm>
        </p:spPr>
        <p:txBody>
          <a:bodyPr>
            <a:noAutofit/>
          </a:bodyPr>
          <a:lstStyle/>
          <a:p>
            <a:pPr algn="ctr"/>
            <a:r>
              <a:rPr lang="en-GB" sz="3200" b="1" dirty="0">
                <a:latin typeface="Calibri" panose="020F0502020204030204" pitchFamily="34" charset="0"/>
              </a:rPr>
              <a:t>Money laundering: How trusted professionals can help law enforcement</a:t>
            </a:r>
            <a:endParaRPr lang="en-GB" sz="3200" b="1" noProof="0" dirty="0">
              <a:latin typeface="Calibri" panose="020F0502020204030204" pitchFamily="34" charset="0"/>
            </a:endParaRPr>
          </a:p>
        </p:txBody>
      </p:sp>
      <p:pic>
        <p:nvPicPr>
          <p:cNvPr id="7" name="qln3ADE-PxU"/>
          <p:cNvPicPr>
            <a:picLocks noGrp="1" noRot="1" noChangeAspect="1"/>
          </p:cNvPicPr>
          <p:nvPr>
            <p:ph idx="1"/>
            <a:videoFile r:link="rId1"/>
          </p:nvPr>
        </p:nvPicPr>
        <p:blipFill>
          <a:blip r:embed="rId4"/>
          <a:stretch>
            <a:fillRect/>
          </a:stretch>
        </p:blipFill>
        <p:spPr>
          <a:xfrm>
            <a:off x="2305050" y="1735138"/>
            <a:ext cx="7281863" cy="4095750"/>
          </a:xfrm>
          <a:prstGeom prst="rect">
            <a:avLst/>
          </a:prstGeom>
        </p:spPr>
      </p:pic>
    </p:spTree>
    <p:extLst>
      <p:ext uri="{BB962C8B-B14F-4D97-AF65-F5344CB8AC3E}">
        <p14:creationId xmlns:p14="http://schemas.microsoft.com/office/powerpoint/2010/main" val="2272117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200" b="1" dirty="0">
                <a:latin typeface="Calibri" panose="020F0502020204030204" pitchFamily="34" charset="0"/>
              </a:rPr>
              <a:t>Your obligation to submit an Internal SAR</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881149" y="1257906"/>
            <a:ext cx="10274531" cy="4777135"/>
          </a:xfrm>
        </p:spPr>
        <p:txBody>
          <a:bodyPr>
            <a:normAutofit lnSpcReduction="10000"/>
          </a:bodyPr>
          <a:lstStyle/>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You must complete an internal SAR should you have knowledge or suspicion of money laundering activity.</a:t>
            </a:r>
          </a:p>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You may commit an offence if you have ‘knowledge’ or ‘suspicion’ of money laundering activity or criminal property, do something to assist another in dealing with it, and fail to make a SAR. This also includes tipping off.</a:t>
            </a:r>
          </a:p>
          <a:p>
            <a:pPr marL="380990" indent="-380990"/>
            <a:endParaRPr lang="en-GB" dirty="0">
              <a:latin typeface="Calibri" panose="020F0502020204030204" pitchFamily="34" charset="0"/>
            </a:endParaRPr>
          </a:p>
          <a:p>
            <a:pPr marL="380990" indent="-380990"/>
            <a:r>
              <a:rPr lang="en-GB" dirty="0">
                <a:latin typeface="Calibri" panose="020F0502020204030204" pitchFamily="34" charset="0"/>
              </a:rPr>
              <a:t>Submitting a SAR protects you, your firm and UK financial institutions from the risk of laundering the proceeds of crime. </a:t>
            </a:r>
          </a:p>
        </p:txBody>
      </p:sp>
    </p:spTree>
    <p:extLst>
      <p:ext uri="{BB962C8B-B14F-4D97-AF65-F5344CB8AC3E}">
        <p14:creationId xmlns:p14="http://schemas.microsoft.com/office/powerpoint/2010/main" val="21996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609" y="637310"/>
            <a:ext cx="9703753" cy="587345"/>
          </a:xfrm>
        </p:spPr>
        <p:txBody>
          <a:bodyPr>
            <a:normAutofit/>
          </a:bodyPr>
          <a:lstStyle/>
          <a:p>
            <a:r>
              <a:rPr lang="en-GB" sz="3200" b="1" dirty="0">
                <a:latin typeface="+mn-lt"/>
              </a:rPr>
              <a:t>Submitting good-quality internal SARs</a:t>
            </a:r>
            <a:endParaRPr lang="en-GB" sz="3200" b="1" noProof="0" dirty="0">
              <a:latin typeface="+mn-lt"/>
            </a:endParaRPr>
          </a:p>
        </p:txBody>
      </p:sp>
      <p:graphicFrame>
        <p:nvGraphicFramePr>
          <p:cNvPr id="11" name="Diagram 10">
            <a:extLst>
              <a:ext uri="{FF2B5EF4-FFF2-40B4-BE49-F238E27FC236}">
                <a16:creationId xmlns:a16="http://schemas.microsoft.com/office/drawing/2014/main" id="{6D60D86D-CE48-421E-9EF7-1983F4197EF2}"/>
              </a:ext>
            </a:extLst>
          </p:cNvPr>
          <p:cNvGraphicFramePr/>
          <p:nvPr>
            <p:extLst>
              <p:ext uri="{D42A27DB-BD31-4B8C-83A1-F6EECF244321}">
                <p14:modId xmlns:p14="http://schemas.microsoft.com/office/powerpoint/2010/main" val="3254147786"/>
              </p:ext>
            </p:extLst>
          </p:nvPr>
        </p:nvGraphicFramePr>
        <p:xfrm>
          <a:off x="800609" y="1427139"/>
          <a:ext cx="10590783" cy="5629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329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a:bodyPr>
          <a:lstStyle/>
          <a:p>
            <a:r>
              <a:rPr lang="en-GB" sz="3200" b="1" dirty="0">
                <a:latin typeface="Calibri" panose="020F0502020204030204" pitchFamily="34" charset="0"/>
              </a:rPr>
              <a:t>What is a Suspicious Activity Report (SAR)? </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681645" y="1257906"/>
            <a:ext cx="10573788" cy="4777135"/>
          </a:xfrm>
        </p:spPr>
        <p:txBody>
          <a:bodyPr>
            <a:normAutofit/>
          </a:bodyPr>
          <a:lstStyle/>
          <a:p>
            <a:pPr marL="380990" indent="-380990"/>
            <a:endParaRPr lang="en-GB" dirty="0">
              <a:latin typeface="Calibri" panose="020F0502020204030204" pitchFamily="34" charset="0"/>
            </a:endParaRPr>
          </a:p>
          <a:p>
            <a:pPr marL="380990" indent="-380990"/>
            <a:r>
              <a:rPr lang="en-GB" sz="2400" dirty="0">
                <a:latin typeface="Calibri" panose="020F0502020204030204" pitchFamily="34" charset="0"/>
              </a:rPr>
              <a:t>Suspicious Activity Reports (SARs) alert law enforcement to potential instances of money laundering or terrorist financing. </a:t>
            </a:r>
          </a:p>
          <a:p>
            <a:pPr marL="380990" indent="-380990"/>
            <a:r>
              <a:rPr lang="en-GB" sz="2400" dirty="0">
                <a:latin typeface="Calibri" panose="020F0502020204030204" pitchFamily="34" charset="0"/>
              </a:rPr>
              <a:t>SARs are made by financial institutions and other professionals such as solicitors, accountants and estate agents, and are a vital source of intelligence not only on economic crime but on a wide range of criminal activity. </a:t>
            </a:r>
          </a:p>
          <a:p>
            <a:pPr marL="380990" indent="-380990"/>
            <a:r>
              <a:rPr lang="en-GB" sz="2400" dirty="0">
                <a:latin typeface="Calibri" panose="020F0502020204030204" pitchFamily="34" charset="0"/>
              </a:rPr>
              <a:t>They provide information and intelligence from the private sector that would otherwise not be visible to law enforcement. </a:t>
            </a:r>
          </a:p>
          <a:p>
            <a:pPr marL="380990" indent="-380990"/>
            <a:r>
              <a:rPr lang="en-GB" sz="2400" dirty="0">
                <a:latin typeface="Calibri" panose="020F0502020204030204" pitchFamily="34" charset="0"/>
              </a:rPr>
              <a:t>SARs can also be submitted by private individuals where they have suspicion or knowledge of money laundering or terrorist financing.</a:t>
            </a:r>
          </a:p>
        </p:txBody>
      </p:sp>
    </p:spTree>
    <p:extLst>
      <p:ext uri="{BB962C8B-B14F-4D97-AF65-F5344CB8AC3E}">
        <p14:creationId xmlns:p14="http://schemas.microsoft.com/office/powerpoint/2010/main" val="339972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rmAutofit fontScale="90000"/>
          </a:bodyPr>
          <a:lstStyle/>
          <a:p>
            <a:r>
              <a:rPr lang="en-GB" b="1" dirty="0">
                <a:latin typeface="Calibri" panose="020F0502020204030204" pitchFamily="34" charset="0"/>
              </a:rPr>
              <a:t>NCA: UK Financial Intelligence Unit</a:t>
            </a:r>
            <a:endParaRPr lang="en-GB" b="1" noProof="0" dirty="0">
              <a:latin typeface="Calibri" panose="020F0502020204030204" pitchFamily="34" charset="0"/>
            </a:endParaRPr>
          </a:p>
        </p:txBody>
      </p:sp>
      <p:pic>
        <p:nvPicPr>
          <p:cNvPr id="3" name="Bkgux8R_IOc"/>
          <p:cNvPicPr>
            <a:picLocks noGrp="1" noRot="1" noChangeAspect="1"/>
          </p:cNvPicPr>
          <p:nvPr>
            <p:ph idx="1"/>
            <a:videoFile r:link="rId1"/>
          </p:nvPr>
        </p:nvPicPr>
        <p:blipFill>
          <a:blip r:embed="rId4"/>
          <a:stretch>
            <a:fillRect/>
          </a:stretch>
        </p:blipFill>
        <p:spPr>
          <a:xfrm>
            <a:off x="1979613" y="1257300"/>
            <a:ext cx="8637587" cy="4859338"/>
          </a:xfrm>
          <a:prstGeom prst="rect">
            <a:avLst/>
          </a:prstGeom>
        </p:spPr>
      </p:pic>
    </p:spTree>
    <p:extLst>
      <p:ext uri="{BB962C8B-B14F-4D97-AF65-F5344CB8AC3E}">
        <p14:creationId xmlns:p14="http://schemas.microsoft.com/office/powerpoint/2010/main" val="1206259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6953153" cy="381331"/>
          </a:xfrm>
        </p:spPr>
        <p:txBody>
          <a:bodyPr/>
          <a:lstStyle/>
          <a:p>
            <a:r>
              <a:rPr lang="en-GB" sz="3600" dirty="0">
                <a:latin typeface="+mn-lt"/>
              </a:rPr>
              <a:t>Record-keeping</a:t>
            </a:r>
            <a:endParaRPr lang="en-GB" sz="3600" noProof="0" dirty="0">
              <a:latin typeface="+mn-lt"/>
            </a:endParaRPr>
          </a:p>
        </p:txBody>
      </p:sp>
    </p:spTree>
    <p:extLst>
      <p:ext uri="{BB962C8B-B14F-4D97-AF65-F5344CB8AC3E}">
        <p14:creationId xmlns:p14="http://schemas.microsoft.com/office/powerpoint/2010/main" val="654894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258" y="3207617"/>
            <a:ext cx="5072991" cy="381331"/>
          </a:xfrm>
        </p:spPr>
        <p:txBody>
          <a:bodyPr/>
          <a:lstStyle/>
          <a:p>
            <a:r>
              <a:rPr lang="en-GB" sz="3600" dirty="0">
                <a:latin typeface="+mn-lt"/>
              </a:rPr>
              <a:t>Further reading</a:t>
            </a:r>
            <a:endParaRPr lang="en-GB" sz="3600" noProof="0" dirty="0">
              <a:latin typeface="+mn-lt"/>
            </a:endParaRPr>
          </a:p>
        </p:txBody>
      </p:sp>
    </p:spTree>
    <p:extLst>
      <p:ext uri="{BB962C8B-B14F-4D97-AF65-F5344CB8AC3E}">
        <p14:creationId xmlns:p14="http://schemas.microsoft.com/office/powerpoint/2010/main" val="18191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602C4D-7073-4F08-B0C0-B63A1E3C4F44}"/>
              </a:ext>
            </a:extLst>
          </p:cNvPr>
          <p:cNvSpPr/>
          <p:nvPr/>
        </p:nvSpPr>
        <p:spPr>
          <a:xfrm>
            <a:off x="710838" y="1489264"/>
            <a:ext cx="9497874" cy="3785652"/>
          </a:xfrm>
          <a:prstGeom prst="rect">
            <a:avLst/>
          </a:prstGeom>
        </p:spPr>
        <p:txBody>
          <a:bodyPr wrap="square">
            <a:spAutoFit/>
          </a:bodyPr>
          <a:lstStyle/>
          <a:p>
            <a:pPr marL="228594" indent="-228594">
              <a:buFont typeface="Arial" panose="020B0604020202020204" pitchFamily="34" charset="0"/>
              <a:buChar char="•"/>
            </a:pPr>
            <a:r>
              <a:rPr lang="en-GB" sz="2400" dirty="0">
                <a:hlinkClick r:id="rId2"/>
              </a:rPr>
              <a:t>AML Guidance For The Accountancy Sector</a:t>
            </a:r>
            <a:endParaRPr lang="en-GB" sz="2400" dirty="0"/>
          </a:p>
          <a:p>
            <a:pPr marL="228594" indent="-228594">
              <a:buFont typeface="Arial" panose="020B0604020202020204" pitchFamily="34" charset="0"/>
              <a:buChar char="•"/>
            </a:pPr>
            <a:r>
              <a:rPr lang="en-GB" sz="2400" dirty="0">
                <a:hlinkClick r:id="rId3"/>
              </a:rPr>
              <a:t>ML Regs 2017</a:t>
            </a:r>
            <a:endParaRPr lang="en-GB" sz="2400" dirty="0"/>
          </a:p>
          <a:p>
            <a:pPr marL="228594" indent="-228594">
              <a:buFont typeface="Arial" panose="020B0604020202020204" pitchFamily="34" charset="0"/>
              <a:buChar char="•"/>
            </a:pPr>
            <a:r>
              <a:rPr lang="en-GB" sz="2400" dirty="0">
                <a:hlinkClick r:id="rId4"/>
              </a:rPr>
              <a:t>FATF Guidance on the Risk-Based Approach for Accountants</a:t>
            </a:r>
            <a:endParaRPr lang="en-GB" sz="2400" dirty="0"/>
          </a:p>
          <a:p>
            <a:pPr marL="228594" indent="-228594">
              <a:buFont typeface="Arial" panose="020B0604020202020204" pitchFamily="34" charset="0"/>
              <a:buChar char="•"/>
            </a:pPr>
            <a:r>
              <a:rPr lang="en-GB" sz="2400" dirty="0">
                <a:hlinkClick r:id="rId5"/>
              </a:rPr>
              <a:t>FATF UK Mutual Evaluation Report</a:t>
            </a:r>
            <a:endParaRPr lang="en-GB" sz="2400" dirty="0"/>
          </a:p>
          <a:p>
            <a:pPr marL="228594" indent="-228594">
              <a:buFont typeface="Arial" panose="020B0604020202020204" pitchFamily="34" charset="0"/>
              <a:buChar char="•"/>
            </a:pPr>
            <a:r>
              <a:rPr lang="en-GB" sz="2400" dirty="0">
                <a:hlinkClick r:id="rId6"/>
              </a:rPr>
              <a:t>HM Treasury national risk assessment</a:t>
            </a:r>
            <a:endParaRPr lang="en-GB" sz="2400" dirty="0"/>
          </a:p>
          <a:p>
            <a:pPr marL="228594" indent="-228594">
              <a:buFont typeface="Arial" panose="020B0604020202020204" pitchFamily="34" charset="0"/>
              <a:buChar char="•"/>
            </a:pPr>
            <a:r>
              <a:rPr lang="en-GB" sz="2400" dirty="0">
                <a:hlinkClick r:id="rId7"/>
              </a:rPr>
              <a:t>FATF RBA Guidance for Accountants</a:t>
            </a:r>
            <a:r>
              <a:rPr lang="en-GB" sz="2400" dirty="0"/>
              <a:t> </a:t>
            </a:r>
          </a:p>
          <a:p>
            <a:pPr marL="228594" indent="-228594">
              <a:buFont typeface="Arial" panose="020B0604020202020204" pitchFamily="34" charset="0"/>
              <a:buChar char="•"/>
            </a:pPr>
            <a:r>
              <a:rPr lang="en-GB" sz="2400" dirty="0">
                <a:hlinkClick r:id="rId8"/>
              </a:rPr>
              <a:t>Transparency International Report: At your service</a:t>
            </a:r>
            <a:endParaRPr lang="en-GB" sz="2400" dirty="0"/>
          </a:p>
          <a:p>
            <a:pPr marL="228594" indent="-228594">
              <a:buFont typeface="Arial" panose="020B0604020202020204" pitchFamily="34" charset="0"/>
              <a:buChar char="•"/>
            </a:pPr>
            <a:r>
              <a:rPr lang="en-GB" sz="2400" u="sng" dirty="0">
                <a:hlinkClick r:id="rId9"/>
              </a:rPr>
              <a:t>Review NCA website and relevant material</a:t>
            </a:r>
            <a:endParaRPr lang="en-GB" sz="2400" dirty="0"/>
          </a:p>
          <a:p>
            <a:pPr marL="228594" indent="-228594">
              <a:buFont typeface="Arial" panose="020B0604020202020204" pitchFamily="34" charset="0"/>
              <a:buChar char="•"/>
            </a:pPr>
            <a:endParaRPr lang="en-GB" sz="2400" dirty="0">
              <a:latin typeface="Calibri" panose="020F0502020204030204" pitchFamily="34" charset="0"/>
            </a:endParaRPr>
          </a:p>
          <a:p>
            <a:pPr marL="228594" indent="-228594">
              <a:buFont typeface="Arial" panose="020B0604020202020204" pitchFamily="34" charset="0"/>
              <a:buChar char="•"/>
            </a:pPr>
            <a:endParaRPr lang="en-GB" sz="2400" dirty="0">
              <a:latin typeface="Calibri" panose="020F0502020204030204" pitchFamily="34" charset="0"/>
            </a:endParaRPr>
          </a:p>
        </p:txBody>
      </p:sp>
      <p:sp>
        <p:nvSpPr>
          <p:cNvPr id="4" name="Title 1">
            <a:extLst>
              <a:ext uri="{FF2B5EF4-FFF2-40B4-BE49-F238E27FC236}">
                <a16:creationId xmlns:a16="http://schemas.microsoft.com/office/drawing/2014/main" id="{E76852D9-1A83-4703-BD27-AC10AE7C93F9}"/>
              </a:ext>
            </a:extLst>
          </p:cNvPr>
          <p:cNvSpPr txBox="1">
            <a:spLocks/>
          </p:cNvSpPr>
          <p:nvPr/>
        </p:nvSpPr>
        <p:spPr>
          <a:xfrm>
            <a:off x="710838" y="744272"/>
            <a:ext cx="9703753" cy="10566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33" b="1" dirty="0">
                <a:latin typeface="Calibri" panose="020F0502020204030204" pitchFamily="34" charset="0"/>
              </a:rPr>
              <a:t>Relevant legislation/guidance and publications</a:t>
            </a:r>
            <a:br>
              <a:rPr lang="en-GB" sz="2133" b="1" dirty="0">
                <a:latin typeface="Calibri" panose="020F0502020204030204" pitchFamily="34" charset="0"/>
              </a:rPr>
            </a:br>
            <a:endParaRPr lang="en-GB" sz="2133" b="1" dirty="0">
              <a:latin typeface="Calibri" panose="020F0502020204030204" pitchFamily="34" charset="0"/>
            </a:endParaRPr>
          </a:p>
        </p:txBody>
      </p:sp>
    </p:spTree>
    <p:extLst>
      <p:ext uri="{BB962C8B-B14F-4D97-AF65-F5344CB8AC3E}">
        <p14:creationId xmlns:p14="http://schemas.microsoft.com/office/powerpoint/2010/main" val="3865041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27" y="643255"/>
            <a:ext cx="9703753" cy="1056640"/>
          </a:xfrm>
        </p:spPr>
        <p:txBody>
          <a:bodyPr anchor="t">
            <a:normAutofit/>
          </a:bodyPr>
          <a:lstStyle/>
          <a:p>
            <a:r>
              <a:rPr lang="en-GB" sz="3200" b="1" noProof="0" dirty="0">
                <a:latin typeface="+mn-lt"/>
              </a:rPr>
              <a:t>Why it matters…</a:t>
            </a:r>
          </a:p>
        </p:txBody>
      </p:sp>
      <p:pic>
        <p:nvPicPr>
          <p:cNvPr id="6" name="Online Media 5" title="Dirty Money in the UK">
            <a:hlinkClick r:id="" action="ppaction://media"/>
            <a:extLst>
              <a:ext uri="{FF2B5EF4-FFF2-40B4-BE49-F238E27FC236}">
                <a16:creationId xmlns:a16="http://schemas.microsoft.com/office/drawing/2014/main" id="{177BAC0A-9A53-47CC-A94D-87567912FF38}"/>
              </a:ext>
            </a:extLst>
          </p:cNvPr>
          <p:cNvPicPr>
            <a:picLocks noRot="1" noChangeAspect="1"/>
          </p:cNvPicPr>
          <p:nvPr>
            <a:videoFile r:link="rId1"/>
          </p:nvPr>
        </p:nvPicPr>
        <p:blipFill>
          <a:blip r:embed="rId4"/>
          <a:stretch>
            <a:fillRect/>
          </a:stretch>
        </p:blipFill>
        <p:spPr>
          <a:xfrm>
            <a:off x="1798320" y="1171575"/>
            <a:ext cx="8595360" cy="4834890"/>
          </a:xfrm>
          <a:prstGeom prst="rect">
            <a:avLst/>
          </a:prstGeom>
          <a:noFill/>
        </p:spPr>
      </p:pic>
    </p:spTree>
    <p:extLst>
      <p:ext uri="{BB962C8B-B14F-4D97-AF65-F5344CB8AC3E}">
        <p14:creationId xmlns:p14="http://schemas.microsoft.com/office/powerpoint/2010/main" val="2150461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noProof="0" dirty="0">
                <a:latin typeface="+mn-lt"/>
              </a:rPr>
              <a:t>Why it matters…</a:t>
            </a:r>
          </a:p>
        </p:txBody>
      </p:sp>
      <p:grpSp>
        <p:nvGrpSpPr>
          <p:cNvPr id="5" name="Group 4">
            <a:extLst>
              <a:ext uri="{FF2B5EF4-FFF2-40B4-BE49-F238E27FC236}">
                <a16:creationId xmlns:a16="http://schemas.microsoft.com/office/drawing/2014/main" id="{0546154E-AA04-4D7B-9CD8-A95990C24631}"/>
              </a:ext>
            </a:extLst>
          </p:cNvPr>
          <p:cNvGrpSpPr/>
          <p:nvPr/>
        </p:nvGrpSpPr>
        <p:grpSpPr>
          <a:xfrm>
            <a:off x="526606" y="3535740"/>
            <a:ext cx="11094183" cy="2511898"/>
            <a:chOff x="526606" y="3535740"/>
            <a:chExt cx="11094183" cy="2511898"/>
          </a:xfrm>
        </p:grpSpPr>
        <p:pic>
          <p:nvPicPr>
            <p:cNvPr id="3076" name="Picture 4" descr="Amy-Clare Martin (@AmyClareMartin) | Twitter">
              <a:extLst>
                <a:ext uri="{FF2B5EF4-FFF2-40B4-BE49-F238E27FC236}">
                  <a16:creationId xmlns:a16="http://schemas.microsoft.com/office/drawing/2014/main" id="{1651D212-ED51-425D-9EDA-9E97CB7D1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06" y="3535740"/>
              <a:ext cx="1954403" cy="248421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a:extLst>
                <a:ext uri="{FF2B5EF4-FFF2-40B4-BE49-F238E27FC236}">
                  <a16:creationId xmlns:a16="http://schemas.microsoft.com/office/drawing/2014/main" id="{0D8C6D40-CCF5-41C0-9064-1B87428AD240}"/>
                </a:ext>
              </a:extLst>
            </p:cNvPr>
            <p:cNvSpPr txBox="1">
              <a:spLocks/>
            </p:cNvSpPr>
            <p:nvPr/>
          </p:nvSpPr>
          <p:spPr>
            <a:xfrm>
              <a:off x="2481009" y="3762511"/>
              <a:ext cx="9139780" cy="2285127"/>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800"/>
                </a:spcBef>
                <a:spcAft>
                  <a:spcPts val="0"/>
                </a:spcAft>
                <a:buFontTx/>
                <a:buNone/>
                <a:defRPr sz="2133" kern="1200">
                  <a:solidFill>
                    <a:schemeClr val="tx2"/>
                  </a:solidFill>
                  <a:latin typeface="+mn-lt"/>
                  <a:ea typeface="+mn-ea"/>
                  <a:cs typeface="+mn-cs"/>
                </a:defRPr>
              </a:lvl1pPr>
              <a:lvl2pPr marL="307967" indent="-307967"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539737" indent="-23176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779443" indent="-25081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962001" indent="-182558"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The driver has been charged with the manslaughter of the 39 victims as well as people trafficking, immigration and money laundering offences. </a:t>
              </a:r>
            </a:p>
            <a:p>
              <a:pPr marL="342900" indent="-342900">
                <a:buFont typeface="Arial" panose="020B0604020202020204" pitchFamily="34" charset="0"/>
                <a:buChar char="•"/>
              </a:pPr>
              <a:r>
                <a:rPr lang="en-US" sz="1400" dirty="0"/>
                <a:t>Two brothers, Ronan and Eamon Hughes, one of which has admitted manslaughter whilst the latter is on the run, owned the haulage firm. It’s likely that these men used the services of an accountant. </a:t>
              </a:r>
            </a:p>
            <a:p>
              <a:pPr marL="342900" indent="-342900">
                <a:buFont typeface="Arial" panose="020B0604020202020204" pitchFamily="34" charset="0"/>
                <a:buChar char="•"/>
              </a:pPr>
              <a:r>
                <a:rPr lang="en-US" sz="1400" dirty="0"/>
                <a:t>Ronan Hughes estimated his haulage business had a turnover of between €500,000 (£484,000) and €600,000 (£538,000) but said his business was not very profitable. Mr. Hughes has access to numerous vehicles and more than €200,000 (£173,000) in 33 bank accounts. </a:t>
              </a:r>
            </a:p>
            <a:p>
              <a:pPr marL="342900" indent="-342900">
                <a:buFont typeface="Arial" panose="020B0604020202020204" pitchFamily="34" charset="0"/>
                <a:buChar char="•"/>
              </a:pPr>
              <a:r>
                <a:rPr lang="en-US" sz="1400" dirty="0"/>
                <a:t>The judge said he found unconvincing Mr. Hughes' claim of a lack of awareness of his financial affairs. </a:t>
              </a:r>
            </a:p>
          </p:txBody>
        </p:sp>
      </p:grpSp>
      <p:grpSp>
        <p:nvGrpSpPr>
          <p:cNvPr id="7" name="Group 6">
            <a:extLst>
              <a:ext uri="{FF2B5EF4-FFF2-40B4-BE49-F238E27FC236}">
                <a16:creationId xmlns:a16="http://schemas.microsoft.com/office/drawing/2014/main" id="{9D94812B-D6C4-48F3-AF4C-48D1CD893DCE}"/>
              </a:ext>
            </a:extLst>
          </p:cNvPr>
          <p:cNvGrpSpPr/>
          <p:nvPr/>
        </p:nvGrpSpPr>
        <p:grpSpPr>
          <a:xfrm>
            <a:off x="526606" y="563821"/>
            <a:ext cx="11138788" cy="2846411"/>
            <a:chOff x="526606" y="563821"/>
            <a:chExt cx="11138788" cy="2846411"/>
          </a:xfrm>
        </p:grpSpPr>
        <p:grpSp>
          <p:nvGrpSpPr>
            <p:cNvPr id="4" name="Group 3">
              <a:extLst>
                <a:ext uri="{FF2B5EF4-FFF2-40B4-BE49-F238E27FC236}">
                  <a16:creationId xmlns:a16="http://schemas.microsoft.com/office/drawing/2014/main" id="{7876903B-228F-4204-AF32-3CF5F28BA189}"/>
                </a:ext>
              </a:extLst>
            </p:cNvPr>
            <p:cNvGrpSpPr/>
            <p:nvPr/>
          </p:nvGrpSpPr>
          <p:grpSpPr>
            <a:xfrm>
              <a:off x="5531006" y="563821"/>
              <a:ext cx="6089784" cy="1056640"/>
              <a:chOff x="6433612" y="2707939"/>
              <a:chExt cx="7207405" cy="1487649"/>
            </a:xfrm>
          </p:grpSpPr>
          <p:pic>
            <p:nvPicPr>
              <p:cNvPr id="11" name="Picture 10">
                <a:extLst>
                  <a:ext uri="{FF2B5EF4-FFF2-40B4-BE49-F238E27FC236}">
                    <a16:creationId xmlns:a16="http://schemas.microsoft.com/office/drawing/2014/main" id="{EFBBC29D-A2F7-41CF-ACB8-726009CFFE15}"/>
                  </a:ext>
                </a:extLst>
              </p:cNvPr>
              <p:cNvPicPr>
                <a:picLocks noChangeAspect="1"/>
              </p:cNvPicPr>
              <p:nvPr/>
            </p:nvPicPr>
            <p:blipFill rotWithShape="1">
              <a:blip r:embed="rId4"/>
              <a:srcRect r="81696" b="78845"/>
              <a:stretch/>
            </p:blipFill>
            <p:spPr>
              <a:xfrm>
                <a:off x="6433612" y="2707939"/>
                <a:ext cx="1930768" cy="382808"/>
              </a:xfrm>
              <a:prstGeom prst="rect">
                <a:avLst/>
              </a:prstGeom>
            </p:spPr>
          </p:pic>
          <p:pic>
            <p:nvPicPr>
              <p:cNvPr id="12" name="Picture 11">
                <a:extLst>
                  <a:ext uri="{FF2B5EF4-FFF2-40B4-BE49-F238E27FC236}">
                    <a16:creationId xmlns:a16="http://schemas.microsoft.com/office/drawing/2014/main" id="{77B3EB0B-8D1D-487D-8FD6-EDF30A1DB4FC}"/>
                  </a:ext>
                </a:extLst>
              </p:cNvPr>
              <p:cNvPicPr>
                <a:picLocks noChangeAspect="1"/>
              </p:cNvPicPr>
              <p:nvPr/>
            </p:nvPicPr>
            <p:blipFill rotWithShape="1">
              <a:blip r:embed="rId4"/>
              <a:srcRect l="31673" t="36971"/>
              <a:stretch/>
            </p:blipFill>
            <p:spPr>
              <a:xfrm>
                <a:off x="6433612" y="3055046"/>
                <a:ext cx="7207405" cy="1140542"/>
              </a:xfrm>
              <a:prstGeom prst="rect">
                <a:avLst/>
              </a:prstGeom>
            </p:spPr>
          </p:pic>
        </p:grpSp>
        <p:sp>
          <p:nvSpPr>
            <p:cNvPr id="16" name="Content Placeholder 4">
              <a:extLst>
                <a:ext uri="{FF2B5EF4-FFF2-40B4-BE49-F238E27FC236}">
                  <a16:creationId xmlns:a16="http://schemas.microsoft.com/office/drawing/2014/main" id="{C57E4CD1-7CB8-4AD4-A2CD-30048B224A1C}"/>
                </a:ext>
              </a:extLst>
            </p:cNvPr>
            <p:cNvSpPr txBox="1">
              <a:spLocks/>
            </p:cNvSpPr>
            <p:nvPr/>
          </p:nvSpPr>
          <p:spPr>
            <a:xfrm>
              <a:off x="526606" y="1708432"/>
              <a:ext cx="11138788" cy="1701800"/>
            </a:xfrm>
            <a:prstGeom prst="rect">
              <a:avLst/>
            </a:prstGeom>
          </p:spPr>
          <p:txBody>
            <a:bodyPr vert="horz" lIns="0" tIns="0" rIns="0" bIns="0" rtlCol="0" anchor="t" anchorCtr="0">
              <a:normAutofit/>
            </a:bodyPr>
            <a:lstStyle>
              <a:lvl1pPr marL="0" indent="0" algn="l" defTabSz="914377" rtl="0" eaLnBrk="1" latinLnBrk="0" hangingPunct="1">
                <a:lnSpc>
                  <a:spcPct val="100000"/>
                </a:lnSpc>
                <a:spcBef>
                  <a:spcPts val="800"/>
                </a:spcBef>
                <a:spcAft>
                  <a:spcPts val="0"/>
                </a:spcAft>
                <a:buFontTx/>
                <a:buNone/>
                <a:defRPr sz="2133" kern="1200">
                  <a:solidFill>
                    <a:schemeClr val="tx2"/>
                  </a:solidFill>
                  <a:latin typeface="+mn-lt"/>
                  <a:ea typeface="+mn-ea"/>
                  <a:cs typeface="+mn-cs"/>
                </a:defRPr>
              </a:lvl1pPr>
              <a:lvl2pPr marL="307967" indent="-307967"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539737" indent="-23176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779443" indent="-250819"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962001" indent="-182558" algn="l" defTabSz="914377" rtl="0" eaLnBrk="1" latinLnBrk="0" hangingPunct="1">
                <a:lnSpc>
                  <a:spcPct val="100000"/>
                </a:lnSpc>
                <a:spcBef>
                  <a:spcPts val="800"/>
                </a:spcBef>
                <a:spcAft>
                  <a:spcPts val="0"/>
                </a:spcAft>
                <a:buClr>
                  <a:schemeClr val="accent1"/>
                </a:buClr>
                <a:buFont typeface="Wingdings" panose="05000000000000000000" pitchFamily="2" charset="2"/>
                <a:buChar char="§"/>
                <a:defRPr sz="1867"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342900" indent="-342900">
                <a:buFont typeface="Arial" panose="020B0604020202020204" pitchFamily="34" charset="0"/>
                <a:buChar char="•"/>
              </a:pPr>
              <a:r>
                <a:rPr lang="en-US" sz="1600" dirty="0"/>
                <a:t>One whistle-blower said, </a:t>
              </a:r>
              <a:r>
                <a:rPr lang="en-US" sz="1600" i="1" dirty="0"/>
                <a:t>“We would work anything from 80-90 hours per week and pay would be from £3-£4 per hour. The </a:t>
              </a:r>
              <a:r>
                <a:rPr lang="en-US" sz="1600" i="1" dirty="0" err="1"/>
                <a:t>payslip</a:t>
              </a:r>
              <a:r>
                <a:rPr lang="en-US" sz="1600" i="1" dirty="0"/>
                <a:t> would show 37.5 hours worked per week and the rate would be the minimum wage rate, but that's not what we got. It was all for show”. </a:t>
              </a:r>
            </a:p>
            <a:p>
              <a:pPr marL="342900" indent="-342900">
                <a:buFont typeface="Arial" panose="020B0604020202020204" pitchFamily="34" charset="0"/>
                <a:buChar char="•"/>
              </a:pPr>
              <a:r>
                <a:rPr lang="en-US" sz="1600" dirty="0"/>
                <a:t>They explained that everyone was always paid in cash and not into a bank account.  If anyone didn’t like the rate they could go elsewhere, but all the factories would have similar rates so there really was no choice, especially if anyone was an illegal immigrant. </a:t>
              </a:r>
            </a:p>
          </p:txBody>
        </p:sp>
      </p:grpSp>
    </p:spTree>
    <p:extLst>
      <p:ext uri="{BB962C8B-B14F-4D97-AF65-F5344CB8AC3E}">
        <p14:creationId xmlns:p14="http://schemas.microsoft.com/office/powerpoint/2010/main" val="50986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a:latin typeface="Calibri" panose="020F0502020204030204" pitchFamily="34" charset="0"/>
              </a:rPr>
              <a:t>Money Laundering Explained….</a:t>
            </a:r>
          </a:p>
        </p:txBody>
      </p:sp>
      <p:pic>
        <p:nvPicPr>
          <p:cNvPr id="2" name="257wV-AbKaE"/>
          <p:cNvPicPr>
            <a:picLocks noGrp="1" noRot="1" noChangeAspect="1"/>
          </p:cNvPicPr>
          <p:nvPr>
            <p:ph idx="1"/>
            <a:videoFile r:link="rId1"/>
          </p:nvPr>
        </p:nvPicPr>
        <p:blipFill>
          <a:blip r:embed="rId4"/>
          <a:stretch>
            <a:fillRect/>
          </a:stretch>
        </p:blipFill>
        <p:spPr>
          <a:xfrm>
            <a:off x="2927350" y="1825625"/>
            <a:ext cx="6096000" cy="3429000"/>
          </a:xfrm>
          <a:prstGeom prst="rect">
            <a:avLst/>
          </a:prstGeom>
        </p:spPr>
      </p:pic>
    </p:spTree>
    <p:extLst>
      <p:ext uri="{BB962C8B-B14F-4D97-AF65-F5344CB8AC3E}">
        <p14:creationId xmlns:p14="http://schemas.microsoft.com/office/powerpoint/2010/main" val="300261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3FE7-C571-4CD9-B46B-3E31D8C704C8}"/>
              </a:ext>
            </a:extLst>
          </p:cNvPr>
          <p:cNvSpPr>
            <a:spLocks noGrp="1"/>
          </p:cNvSpPr>
          <p:nvPr>
            <p:ph type="title"/>
          </p:nvPr>
        </p:nvSpPr>
        <p:spPr/>
        <p:txBody>
          <a:bodyPr>
            <a:normAutofit/>
          </a:bodyPr>
          <a:lstStyle/>
          <a:p>
            <a:r>
              <a:rPr lang="en-GB" sz="3200" b="1" dirty="0">
                <a:latin typeface="Calibri" panose="020F0502020204030204" pitchFamily="34" charset="0"/>
              </a:rPr>
              <a:t>Money Laundering Explained….</a:t>
            </a:r>
            <a:endParaRPr lang="en-GB" sz="3200" dirty="0"/>
          </a:p>
        </p:txBody>
      </p:sp>
      <p:sp>
        <p:nvSpPr>
          <p:cNvPr id="3" name="Content Placeholder 2">
            <a:extLst>
              <a:ext uri="{FF2B5EF4-FFF2-40B4-BE49-F238E27FC236}">
                <a16:creationId xmlns:a16="http://schemas.microsoft.com/office/drawing/2014/main" id="{0AEE139C-A1BA-4ADA-946E-11A5463E28CC}"/>
              </a:ext>
            </a:extLst>
          </p:cNvPr>
          <p:cNvSpPr>
            <a:spLocks noGrp="1"/>
          </p:cNvSpPr>
          <p:nvPr>
            <p:ph idx="1"/>
          </p:nvPr>
        </p:nvSpPr>
        <p:spPr>
          <a:xfrm>
            <a:off x="838200" y="1825626"/>
            <a:ext cx="10515600" cy="1748848"/>
          </a:xfrm>
        </p:spPr>
        <p:txBody>
          <a:bodyPr>
            <a:normAutofit/>
          </a:bodyPr>
          <a:lstStyle/>
          <a:p>
            <a:pPr marL="0" indent="0">
              <a:buNone/>
            </a:pPr>
            <a:r>
              <a:rPr lang="en-US" sz="2400" dirty="0"/>
              <a:t>Is the following statement true or false? Money laundering is the concealment of the origins of illegally obtained money. Terrorist financing is providing funds to sponsor or facilitate terrorist activity. Terrorist income often combines ‘clean’ and ‘dirty’ money.</a:t>
            </a:r>
          </a:p>
          <a:p>
            <a:endParaRPr lang="en-GB" sz="2400" dirty="0"/>
          </a:p>
        </p:txBody>
      </p:sp>
      <p:sp>
        <p:nvSpPr>
          <p:cNvPr id="6" name="Slide Number Placeholder 5">
            <a:extLst>
              <a:ext uri="{FF2B5EF4-FFF2-40B4-BE49-F238E27FC236}">
                <a16:creationId xmlns:a16="http://schemas.microsoft.com/office/drawing/2014/main" id="{404C2603-E23B-4C9B-A223-948E06F04A55}"/>
              </a:ext>
            </a:extLst>
          </p:cNvPr>
          <p:cNvSpPr>
            <a:spLocks noGrp="1"/>
          </p:cNvSpPr>
          <p:nvPr>
            <p:ph type="sldNum" sz="quarter" idx="12"/>
          </p:nvPr>
        </p:nvSpPr>
        <p:spPr/>
        <p:txBody>
          <a:bodyPr/>
          <a:lstStyle/>
          <a:p>
            <a:fld id="{D4BB4B93-2230-4542-87EA-7C20081A6438}" type="slidenum">
              <a:rPr lang="en-GB" smtClean="0"/>
              <a:t>5</a:t>
            </a:fld>
            <a:endParaRPr lang="en-GB"/>
          </a:p>
        </p:txBody>
      </p:sp>
      <p:sp>
        <p:nvSpPr>
          <p:cNvPr id="7" name="TextBox 6">
            <a:extLst>
              <a:ext uri="{FF2B5EF4-FFF2-40B4-BE49-F238E27FC236}">
                <a16:creationId xmlns:a16="http://schemas.microsoft.com/office/drawing/2014/main" id="{3A43F847-F1CD-40C5-A9F7-EAE126BAD567}"/>
              </a:ext>
            </a:extLst>
          </p:cNvPr>
          <p:cNvSpPr txBox="1"/>
          <p:nvPr/>
        </p:nvSpPr>
        <p:spPr>
          <a:xfrm>
            <a:off x="1901819" y="3574474"/>
            <a:ext cx="6848629" cy="461665"/>
          </a:xfrm>
          <a:prstGeom prst="rect">
            <a:avLst/>
          </a:prstGeom>
          <a:noFill/>
        </p:spPr>
        <p:txBody>
          <a:bodyPr wrap="square" rtlCol="0">
            <a:spAutoFit/>
          </a:bodyPr>
          <a:lstStyle/>
          <a:p>
            <a:pPr algn="ctr"/>
            <a:r>
              <a:rPr lang="en-GB" sz="2400" dirty="0"/>
              <a:t>True</a:t>
            </a:r>
          </a:p>
        </p:txBody>
      </p:sp>
      <p:sp>
        <p:nvSpPr>
          <p:cNvPr id="8" name="Rectangle 7">
            <a:extLst>
              <a:ext uri="{FF2B5EF4-FFF2-40B4-BE49-F238E27FC236}">
                <a16:creationId xmlns:a16="http://schemas.microsoft.com/office/drawing/2014/main" id="{DBA65A7F-E5FE-4DF1-AC2D-BC87C05207FF}"/>
              </a:ext>
            </a:extLst>
          </p:cNvPr>
          <p:cNvSpPr/>
          <p:nvPr/>
        </p:nvSpPr>
        <p:spPr>
          <a:xfrm>
            <a:off x="838200" y="4272914"/>
            <a:ext cx="10134600" cy="830997"/>
          </a:xfrm>
          <a:prstGeom prst="rect">
            <a:avLst/>
          </a:prstGeom>
        </p:spPr>
        <p:txBody>
          <a:bodyPr wrap="square">
            <a:spAutoFit/>
          </a:bodyPr>
          <a:lstStyle/>
          <a:p>
            <a:r>
              <a:rPr lang="en-GB" sz="2400" dirty="0"/>
              <a:t>Is the following statement true or false: Money laundering only ever occurs when physical cash derived from criminal activity is given to someone else.</a:t>
            </a:r>
          </a:p>
        </p:txBody>
      </p:sp>
      <p:sp>
        <p:nvSpPr>
          <p:cNvPr id="9" name="TextBox 8">
            <a:extLst>
              <a:ext uri="{FF2B5EF4-FFF2-40B4-BE49-F238E27FC236}">
                <a16:creationId xmlns:a16="http://schemas.microsoft.com/office/drawing/2014/main" id="{71299923-BB13-43B5-A319-8C6823639AA4}"/>
              </a:ext>
            </a:extLst>
          </p:cNvPr>
          <p:cNvSpPr txBox="1"/>
          <p:nvPr/>
        </p:nvSpPr>
        <p:spPr>
          <a:xfrm>
            <a:off x="1872807" y="5242411"/>
            <a:ext cx="6848629" cy="461665"/>
          </a:xfrm>
          <a:prstGeom prst="rect">
            <a:avLst/>
          </a:prstGeom>
          <a:noFill/>
        </p:spPr>
        <p:txBody>
          <a:bodyPr wrap="square" rtlCol="0">
            <a:spAutoFit/>
          </a:bodyPr>
          <a:lstStyle/>
          <a:p>
            <a:pPr algn="ctr"/>
            <a:r>
              <a:rPr lang="en-GB" sz="2400" dirty="0"/>
              <a:t>True</a:t>
            </a:r>
          </a:p>
        </p:txBody>
      </p:sp>
    </p:spTree>
    <p:extLst>
      <p:ext uri="{BB962C8B-B14F-4D97-AF65-F5344CB8AC3E}">
        <p14:creationId xmlns:p14="http://schemas.microsoft.com/office/powerpoint/2010/main" val="344052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1604" y="576217"/>
            <a:ext cx="9703753" cy="587345"/>
          </a:xfrm>
        </p:spPr>
        <p:txBody>
          <a:bodyPr>
            <a:normAutofit/>
          </a:bodyPr>
          <a:lstStyle/>
          <a:p>
            <a:r>
              <a:rPr lang="en-US" sz="3200" b="1" dirty="0">
                <a:latin typeface="+mn-lt"/>
              </a:rPr>
              <a:t>Accountancy sector ML risks</a:t>
            </a:r>
            <a:endParaRPr lang="en-GB" sz="3200" b="1" noProof="0" dirty="0">
              <a:latin typeface="+mn-lt"/>
            </a:endParaRPr>
          </a:p>
        </p:txBody>
      </p:sp>
      <p:graphicFrame>
        <p:nvGraphicFramePr>
          <p:cNvPr id="11" name="Diagram 10">
            <a:extLst>
              <a:ext uri="{FF2B5EF4-FFF2-40B4-BE49-F238E27FC236}">
                <a16:creationId xmlns:a16="http://schemas.microsoft.com/office/drawing/2014/main" id="{6D60D86D-CE48-421E-9EF7-1983F4197EF2}"/>
              </a:ext>
            </a:extLst>
          </p:cNvPr>
          <p:cNvGraphicFramePr/>
          <p:nvPr>
            <p:extLst>
              <p:ext uri="{D42A27DB-BD31-4B8C-83A1-F6EECF244321}">
                <p14:modId xmlns:p14="http://schemas.microsoft.com/office/powerpoint/2010/main" val="4010982752"/>
              </p:ext>
            </p:extLst>
          </p:nvPr>
        </p:nvGraphicFramePr>
        <p:xfrm>
          <a:off x="591604" y="1228123"/>
          <a:ext cx="10996603" cy="505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0"/>
            <a:ext cx="9703753" cy="1056640"/>
          </a:xfrm>
        </p:spPr>
        <p:txBody>
          <a:bodyPr anchor="t">
            <a:normAutofit/>
          </a:bodyPr>
          <a:lstStyle/>
          <a:p>
            <a:r>
              <a:rPr lang="en-GB" sz="3200" b="1" noProof="0" dirty="0">
                <a:latin typeface="+mn-lt"/>
              </a:rPr>
              <a:t>Think like a criminal…</a:t>
            </a:r>
          </a:p>
        </p:txBody>
      </p:sp>
      <p:sp>
        <p:nvSpPr>
          <p:cNvPr id="5" name="Content Placeholder 4"/>
          <p:cNvSpPr>
            <a:spLocks noGrp="1"/>
          </p:cNvSpPr>
          <p:nvPr>
            <p:ph idx="10"/>
          </p:nvPr>
        </p:nvSpPr>
        <p:spPr>
          <a:xfrm>
            <a:off x="1601743" y="2557034"/>
            <a:ext cx="8988515" cy="1743933"/>
          </a:xfrm>
        </p:spPr>
        <p:txBody>
          <a:bodyPr anchor="t">
            <a:noAutofit/>
          </a:bodyPr>
          <a:lstStyle/>
          <a:p>
            <a:pPr marL="0" indent="0" algn="ctr">
              <a:buNone/>
            </a:pPr>
            <a:r>
              <a:rPr lang="en-GB" sz="2667" i="1" dirty="0"/>
              <a:t>A client has approached you to use your services to launder £250k. The funds are currently in cash. What advice and assistance would you give to make these funds appear legitimate?</a:t>
            </a:r>
          </a:p>
        </p:txBody>
      </p:sp>
    </p:spTree>
    <p:extLst>
      <p:ext uri="{BB962C8B-B14F-4D97-AF65-F5344CB8AC3E}">
        <p14:creationId xmlns:p14="http://schemas.microsoft.com/office/powerpoint/2010/main" val="269923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a:latin typeface="Calibri" panose="020F0502020204030204" pitchFamily="34" charset="0"/>
              </a:rPr>
              <a:t>Professional Enablers…</a:t>
            </a:r>
          </a:p>
        </p:txBody>
      </p:sp>
      <p:pic>
        <p:nvPicPr>
          <p:cNvPr id="6" name="Online Media 3" title="Saul explains money laundering - subtitle">
            <a:hlinkClick r:id="" action="ppaction://media"/>
            <a:extLst>
              <a:ext uri="{FF2B5EF4-FFF2-40B4-BE49-F238E27FC236}">
                <a16:creationId xmlns:a16="http://schemas.microsoft.com/office/drawing/2014/main" id="{10956063-758E-4DA2-8225-F047D181F0D7}"/>
              </a:ext>
            </a:extLst>
          </p:cNvPr>
          <p:cNvPicPr>
            <a:picLocks noGrp="1" noRot="1" noChangeAspect="1"/>
          </p:cNvPicPr>
          <p:nvPr>
            <p:ph idx="1"/>
            <a:videoFile r:link="rId1"/>
          </p:nvPr>
        </p:nvPicPr>
        <p:blipFill>
          <a:blip r:embed="rId4"/>
          <a:stretch>
            <a:fillRect/>
          </a:stretch>
        </p:blipFill>
        <p:spPr>
          <a:xfrm>
            <a:off x="2051050" y="1474788"/>
            <a:ext cx="8089900" cy="4551362"/>
          </a:xfrm>
          <a:prstGeom prst="rect">
            <a:avLst/>
          </a:prstGeom>
        </p:spPr>
      </p:pic>
    </p:spTree>
    <p:extLst>
      <p:ext uri="{BB962C8B-B14F-4D97-AF65-F5344CB8AC3E}">
        <p14:creationId xmlns:p14="http://schemas.microsoft.com/office/powerpoint/2010/main" val="9805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961" y="670561"/>
            <a:ext cx="9703753" cy="587345"/>
          </a:xfrm>
        </p:spPr>
        <p:txBody>
          <a:bodyPr>
            <a:noAutofit/>
          </a:bodyPr>
          <a:lstStyle/>
          <a:p>
            <a:r>
              <a:rPr lang="en-GB" sz="3200" b="1" dirty="0">
                <a:latin typeface="Calibri" panose="020F0502020204030204" pitchFamily="34" charset="0"/>
              </a:rPr>
              <a:t>Predicate Crimes</a:t>
            </a:r>
            <a:endParaRPr lang="en-GB" sz="3200" b="1" noProof="0" dirty="0">
              <a:latin typeface="Calibri" panose="020F0502020204030204" pitchFamily="34" charset="0"/>
            </a:endParaRPr>
          </a:p>
        </p:txBody>
      </p:sp>
      <p:sp>
        <p:nvSpPr>
          <p:cNvPr id="5" name="Content Placeholder 4"/>
          <p:cNvSpPr>
            <a:spLocks noGrp="1"/>
          </p:cNvSpPr>
          <p:nvPr>
            <p:ph idx="1"/>
          </p:nvPr>
        </p:nvSpPr>
        <p:spPr>
          <a:xfrm>
            <a:off x="925037" y="1487422"/>
            <a:ext cx="10515600" cy="587345"/>
          </a:xfrm>
        </p:spPr>
        <p:txBody>
          <a:bodyPr>
            <a:normAutofit/>
          </a:bodyPr>
          <a:lstStyle/>
          <a:p>
            <a:pPr marL="457200" lvl="1" indent="0">
              <a:buNone/>
            </a:pPr>
            <a:r>
              <a:rPr lang="en-US" b="1" dirty="0">
                <a:latin typeface="Calibri" panose="020F0502020204030204" pitchFamily="34" charset="0"/>
              </a:rPr>
              <a:t>What possible crimes could occur prior to the act of money laundering?</a:t>
            </a:r>
          </a:p>
          <a:p>
            <a:pPr lvl="1"/>
            <a:endParaRPr lang="en-GB" dirty="0">
              <a:latin typeface="Calibri" panose="020F0502020204030204" pitchFamily="34" charset="0"/>
            </a:endParaRPr>
          </a:p>
          <a:p>
            <a:endParaRPr lang="en-GB" noProof="0" dirty="0">
              <a:latin typeface="Calibri" panose="020F0502020204030204" pitchFamily="34" charset="0"/>
            </a:endParaRPr>
          </a:p>
          <a:p>
            <a:endParaRPr lang="en-GB" noProof="0" dirty="0">
              <a:latin typeface="Calibri" panose="020F0502020204030204" pitchFamily="34" charset="0"/>
            </a:endParaRPr>
          </a:p>
        </p:txBody>
      </p:sp>
      <p:sp>
        <p:nvSpPr>
          <p:cNvPr id="6" name="Content Placeholder 4">
            <a:extLst>
              <a:ext uri="{FF2B5EF4-FFF2-40B4-BE49-F238E27FC236}">
                <a16:creationId xmlns:a16="http://schemas.microsoft.com/office/drawing/2014/main" id="{687F7925-E1C4-4355-8246-0F9EBB04E4FE}"/>
              </a:ext>
            </a:extLst>
          </p:cNvPr>
          <p:cNvSpPr txBox="1">
            <a:spLocks/>
          </p:cNvSpPr>
          <p:nvPr/>
        </p:nvSpPr>
        <p:spPr>
          <a:xfrm>
            <a:off x="2753915" y="2433211"/>
            <a:ext cx="3342085" cy="3582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dirty="0"/>
              <a:t>Modern slavery</a:t>
            </a:r>
          </a:p>
          <a:p>
            <a:pPr marL="285750" indent="-285750"/>
            <a:r>
              <a:rPr lang="en-US" sz="2400" dirty="0"/>
              <a:t>Human trafficking</a:t>
            </a:r>
          </a:p>
          <a:p>
            <a:pPr marL="285750" indent="-285750"/>
            <a:r>
              <a:rPr lang="en-US" sz="2400" dirty="0"/>
              <a:t>Firearms offences</a:t>
            </a:r>
          </a:p>
          <a:p>
            <a:pPr marL="285750" indent="-285750"/>
            <a:r>
              <a:rPr lang="en-US" sz="2400" dirty="0"/>
              <a:t>Child sexual abuse</a:t>
            </a:r>
          </a:p>
          <a:p>
            <a:pPr marL="285750" indent="-285750"/>
            <a:r>
              <a:rPr lang="en-GB" sz="2400" dirty="0"/>
              <a:t>Organised</a:t>
            </a:r>
            <a:r>
              <a:rPr lang="en-US" sz="2400" dirty="0"/>
              <a:t> immigration</a:t>
            </a:r>
          </a:p>
          <a:p>
            <a:pPr marL="285750" indent="-285750"/>
            <a:r>
              <a:rPr lang="en-US" sz="2400" dirty="0"/>
              <a:t>Terrorism</a:t>
            </a:r>
          </a:p>
          <a:p>
            <a:pPr algn="ctr"/>
            <a:endParaRPr lang="en-GB" sz="2400" i="1" dirty="0"/>
          </a:p>
        </p:txBody>
      </p:sp>
      <p:sp>
        <p:nvSpPr>
          <p:cNvPr id="7" name="Content Placeholder 4">
            <a:extLst>
              <a:ext uri="{FF2B5EF4-FFF2-40B4-BE49-F238E27FC236}">
                <a16:creationId xmlns:a16="http://schemas.microsoft.com/office/drawing/2014/main" id="{BA0C22F2-D198-4BC3-B113-A77C247B8693}"/>
              </a:ext>
            </a:extLst>
          </p:cNvPr>
          <p:cNvSpPr txBox="1">
            <a:spLocks/>
          </p:cNvSpPr>
          <p:nvPr/>
        </p:nvSpPr>
        <p:spPr>
          <a:xfrm>
            <a:off x="6491819" y="2436373"/>
            <a:ext cx="3342085" cy="3582851"/>
          </a:xfrm>
          <a:prstGeom prst="rect">
            <a:avLst/>
          </a:prstGeom>
        </p:spPr>
        <p:txBody>
          <a:bodyPr vert="horz" lIns="0" tIns="0" rIns="0" bIns="0" rtlCol="0" anchor="t" anchorCtr="0">
            <a:normAutofit/>
          </a:bodyPr>
          <a:lstStyle>
            <a:lvl1pPr marL="0" indent="0" algn="l" defTabSz="685800" rtl="0" eaLnBrk="1" latinLnBrk="0" hangingPunct="1">
              <a:lnSpc>
                <a:spcPct val="100000"/>
              </a:lnSpc>
              <a:spcBef>
                <a:spcPts val="600"/>
              </a:spcBef>
              <a:spcAft>
                <a:spcPts val="0"/>
              </a:spcAft>
              <a:buFontTx/>
              <a:buNone/>
              <a:defRPr sz="1600" kern="1200">
                <a:solidFill>
                  <a:schemeClr val="tx2"/>
                </a:solidFill>
                <a:latin typeface="+mn-lt"/>
                <a:ea typeface="+mn-ea"/>
                <a:cs typeface="+mn-cs"/>
              </a:defRPr>
            </a:lvl1pPr>
            <a:lvl2pPr marL="230981" indent="-23098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600" kern="1200">
                <a:solidFill>
                  <a:schemeClr val="tx2"/>
                </a:solidFill>
                <a:latin typeface="+mn-lt"/>
                <a:ea typeface="+mn-ea"/>
                <a:cs typeface="+mn-cs"/>
              </a:defRPr>
            </a:lvl2pPr>
            <a:lvl3pPr marL="404813" indent="-173831"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3pPr>
            <a:lvl4pPr marL="584597" indent="-188119"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4pPr>
            <a:lvl5pPr marL="721519" indent="-136922" algn="l" defTabSz="685800" rtl="0" eaLnBrk="1" latinLnBrk="0" hangingPunct="1">
              <a:lnSpc>
                <a:spcPct val="100000"/>
              </a:lnSpc>
              <a:spcBef>
                <a:spcPts val="600"/>
              </a:spcBef>
              <a:spcAft>
                <a:spcPts val="0"/>
              </a:spcAft>
              <a:buClr>
                <a:schemeClr val="accent1"/>
              </a:buClr>
              <a:buFont typeface="Wingdings" panose="05000000000000000000" pitchFamily="2" charset="2"/>
              <a:buChar char="§"/>
              <a:defRPr sz="14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solidFill>
                  <a:schemeClr val="tx1"/>
                </a:solidFill>
              </a:rPr>
              <a:t>Cyber crime</a:t>
            </a:r>
          </a:p>
          <a:p>
            <a:pPr marL="285750" indent="-285750">
              <a:buFont typeface="Arial" panose="020B0604020202020204" pitchFamily="34" charset="0"/>
              <a:buChar char="•"/>
            </a:pPr>
            <a:r>
              <a:rPr lang="en-US" sz="2400" dirty="0">
                <a:solidFill>
                  <a:schemeClr val="tx1"/>
                </a:solidFill>
              </a:rPr>
              <a:t>Fraud</a:t>
            </a:r>
          </a:p>
          <a:p>
            <a:pPr marL="285750" indent="-285750">
              <a:buFont typeface="Arial" panose="020B0604020202020204" pitchFamily="34" charset="0"/>
              <a:buChar char="•"/>
            </a:pPr>
            <a:r>
              <a:rPr lang="en-US" sz="2400" dirty="0">
                <a:solidFill>
                  <a:schemeClr val="tx1"/>
                </a:solidFill>
              </a:rPr>
              <a:t>Bribery corruption</a:t>
            </a:r>
          </a:p>
          <a:p>
            <a:pPr marL="285750" indent="-285750">
              <a:buFont typeface="Arial" panose="020B0604020202020204" pitchFamily="34" charset="0"/>
              <a:buChar char="•"/>
            </a:pPr>
            <a:r>
              <a:rPr lang="en-US" sz="2400" dirty="0">
                <a:solidFill>
                  <a:schemeClr val="tx1"/>
                </a:solidFill>
              </a:rPr>
              <a:t>Sanctions evasion</a:t>
            </a:r>
          </a:p>
          <a:p>
            <a:pPr marL="285750" indent="-285750">
              <a:buFont typeface="Arial" panose="020B0604020202020204" pitchFamily="34" charset="0"/>
              <a:buChar char="•"/>
            </a:pPr>
            <a:r>
              <a:rPr lang="en-US" sz="2400" dirty="0">
                <a:solidFill>
                  <a:schemeClr val="tx1"/>
                </a:solidFill>
              </a:rPr>
              <a:t>Tax evasion</a:t>
            </a:r>
          </a:p>
          <a:p>
            <a:pPr marL="285750" indent="-285750">
              <a:buFont typeface="Arial" panose="020B0604020202020204" pitchFamily="34" charset="0"/>
              <a:buChar char="•"/>
            </a:pPr>
            <a:r>
              <a:rPr lang="en-US" sz="2400" dirty="0">
                <a:solidFill>
                  <a:schemeClr val="tx1"/>
                </a:solidFill>
              </a:rPr>
              <a:t>Drug trafficking</a:t>
            </a:r>
          </a:p>
          <a:p>
            <a:endParaRPr lang="en-GB" sz="2400" dirty="0"/>
          </a:p>
          <a:p>
            <a:pPr algn="ctr"/>
            <a:endParaRPr lang="en-GB" sz="2400" i="1" dirty="0"/>
          </a:p>
        </p:txBody>
      </p:sp>
    </p:spTree>
    <p:extLst>
      <p:ext uri="{BB962C8B-B14F-4D97-AF65-F5344CB8AC3E}">
        <p14:creationId xmlns:p14="http://schemas.microsoft.com/office/powerpoint/2010/main" val="42740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2.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9204BF4-7061-4D73-9C73-BE8DD6EC48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D77FCCE7BC3D4F9956CAD493D98E8D" ma:contentTypeVersion="8" ma:contentTypeDescription="Create a new document." ma:contentTypeScope="" ma:versionID="b092c208e2d57e526f40da926f21637c">
  <xsd:schema xmlns:xsd="http://www.w3.org/2001/XMLSchema" xmlns:xs="http://www.w3.org/2001/XMLSchema" xmlns:p="http://schemas.microsoft.com/office/2006/metadata/properties" xmlns:ns3="14b0e76d-d00c-4a86-a7db-44715a324af5" targetNamespace="http://schemas.microsoft.com/office/2006/metadata/properties" ma:root="true" ma:fieldsID="7742e422931a15473273f3a887b783d5" ns3:_="">
    <xsd:import namespace="14b0e76d-d00c-4a86-a7db-44715a324af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0e76d-d00c-4a86-a7db-44715a324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A3671-0D3F-4381-AF39-B9A32D71CA4C}">
  <ds:schemaRef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14b0e76d-d00c-4a86-a7db-44715a324af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BF94F26-5577-42A4-97D4-2122F16C5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0e76d-d00c-4a86-a7db-44715a324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C7C267-D735-465E-8050-BD9EC3842C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TotalTime>
  <Words>6510</Words>
  <Application>Microsoft Macintosh PowerPoint</Application>
  <PresentationFormat>Widescreen</PresentationFormat>
  <Paragraphs>476</Paragraphs>
  <Slides>39</Slides>
  <Notes>38</Notes>
  <HiddenSlides>0</HiddenSlides>
  <MMClips>5</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(Headings)</vt:lpstr>
      <vt:lpstr>Calibri</vt:lpstr>
      <vt:lpstr>Calibri Light</vt:lpstr>
      <vt:lpstr>Century Gothic</vt:lpstr>
      <vt:lpstr>Wingdings</vt:lpstr>
      <vt:lpstr>ACCA 16-9 PowerPoint</vt:lpstr>
      <vt:lpstr>1_ACCA Master Brand Frame</vt:lpstr>
      <vt:lpstr>Office Theme</vt:lpstr>
      <vt:lpstr>PowerPoint Presentation</vt:lpstr>
      <vt:lpstr>AML training</vt:lpstr>
      <vt:lpstr>What is money laundering?</vt:lpstr>
      <vt:lpstr>Money Laundering Explained….</vt:lpstr>
      <vt:lpstr>Money Laundering Explained….</vt:lpstr>
      <vt:lpstr>Accountancy sector ML risks</vt:lpstr>
      <vt:lpstr>Think like a criminal…</vt:lpstr>
      <vt:lpstr>Professional Enablers…</vt:lpstr>
      <vt:lpstr>Predicate Crimes</vt:lpstr>
      <vt:lpstr>Modern Slavery and Human Trafficking Indicators</vt:lpstr>
      <vt:lpstr>Drug Trafficking</vt:lpstr>
      <vt:lpstr>The law and regulations </vt:lpstr>
      <vt:lpstr>Tipping Off Explained</vt:lpstr>
      <vt:lpstr>Tipping Off – Scenario </vt:lpstr>
      <vt:lpstr>Role of the MLRO</vt:lpstr>
      <vt:lpstr>Conducting customer due diligence (CDD)</vt:lpstr>
      <vt:lpstr>Customer Due Diligence (CDD)</vt:lpstr>
      <vt:lpstr>Customer Due Diligence (CDD)</vt:lpstr>
      <vt:lpstr>Identifying client risk</vt:lpstr>
      <vt:lpstr>Identifying client risk</vt:lpstr>
      <vt:lpstr>Identifying client risk</vt:lpstr>
      <vt:lpstr>Identifying client risk</vt:lpstr>
      <vt:lpstr>AML red flags</vt:lpstr>
      <vt:lpstr>Think like a criminal…</vt:lpstr>
      <vt:lpstr> Identifying client risk – Ring Ring Mobiles  </vt:lpstr>
      <vt:lpstr>Identifying Client Risk - Neat Nail Bar (NNB) </vt:lpstr>
      <vt:lpstr>Identifying Client Risk– FM</vt:lpstr>
      <vt:lpstr>Identifying Client Risk– Ioannis Investment Securities </vt:lpstr>
      <vt:lpstr>Reporting suspicious activity</vt:lpstr>
      <vt:lpstr>Money laundering: How trusted professionals can help law enforcement</vt:lpstr>
      <vt:lpstr>Your obligation to submit an Internal SAR</vt:lpstr>
      <vt:lpstr>Submitting good-quality internal SARs</vt:lpstr>
      <vt:lpstr>What is a Suspicious Activity Report (SAR)? </vt:lpstr>
      <vt:lpstr>NCA: UK Financial Intelligence Unit</vt:lpstr>
      <vt:lpstr>Record-keeping</vt:lpstr>
      <vt:lpstr>Further reading</vt:lpstr>
      <vt:lpstr>PowerPoint Presentation</vt:lpstr>
      <vt:lpstr>Why it matters…</vt:lpstr>
      <vt:lpstr>Why it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AML Supervisory Team Structure</dc:title>
  <dc:creator>Peter Petrucci</dc:creator>
  <cp:lastModifiedBy>Vivienne Riddoch</cp:lastModifiedBy>
  <cp:revision>94</cp:revision>
  <dcterms:created xsi:type="dcterms:W3CDTF">2020-01-21T12:22:01Z</dcterms:created>
  <dcterms:modified xsi:type="dcterms:W3CDTF">2021-06-20T12:02:32Z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0x010100F6D77FCCE7BC3D4F9956CAD493D98E8D</vt:lpwstr>
  </property>
</Properties>
</file>